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9" r:id="rId3"/>
    <p:sldId id="274" r:id="rId4"/>
    <p:sldId id="286" r:id="rId5"/>
    <p:sldId id="269" r:id="rId6"/>
    <p:sldId id="270" r:id="rId7"/>
    <p:sldId id="264" r:id="rId8"/>
    <p:sldId id="266" r:id="rId9"/>
    <p:sldId id="256" r:id="rId10"/>
    <p:sldId id="258" r:id="rId11"/>
    <p:sldId id="260" r:id="rId12"/>
    <p:sldId id="261" r:id="rId13"/>
    <p:sldId id="295" r:id="rId14"/>
    <p:sldId id="265" r:id="rId15"/>
    <p:sldId id="296" r:id="rId16"/>
    <p:sldId id="297" r:id="rId17"/>
    <p:sldId id="298" r:id="rId18"/>
    <p:sldId id="300" r:id="rId19"/>
    <p:sldId id="299" r:id="rId20"/>
    <p:sldId id="301" r:id="rId21"/>
    <p:sldId id="267" r:id="rId22"/>
    <p:sldId id="293" r:id="rId23"/>
    <p:sldId id="273" r:id="rId24"/>
    <p:sldId id="278" r:id="rId25"/>
    <p:sldId id="279" r:id="rId26"/>
    <p:sldId id="280" r:id="rId27"/>
    <p:sldId id="283" r:id="rId28"/>
    <p:sldId id="281" r:id="rId29"/>
    <p:sldId id="282" r:id="rId30"/>
    <p:sldId id="294" r:id="rId31"/>
    <p:sldId id="292" r:id="rId32"/>
    <p:sldId id="302" r:id="rId33"/>
    <p:sldId id="291" r:id="rId34"/>
    <p:sldId id="304" r:id="rId35"/>
    <p:sldId id="303" r:id="rId36"/>
    <p:sldId id="287" r:id="rId37"/>
    <p:sldId id="290"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151680-327C-4A3D-8E66-47D4A60A45F4}" type="datetimeFigureOut">
              <a:rPr lang="ru-RU" smtClean="0"/>
              <a:pPr/>
              <a:t>25.10.2022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DBB89B-E8AA-4E8D-824A-2A5218A513C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ADBB89B-E8AA-4E8D-824A-2A5218A513C2}"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4219E8-48FB-4CA1-A651-6B644F54B809}" type="datetime1">
              <a:rPr lang="ru-RU" smtClean="0"/>
              <a:pPr/>
              <a:t>25.10.2022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9AB637-28A6-4CC5-8D79-7B397DF492F6}" type="slidenum">
              <a:rPr lang="ru-RU" smtClean="0"/>
              <a:pPr/>
              <a:t>‹#›</a:t>
            </a:fld>
            <a:endParaRPr lang="ru-RU"/>
          </a:p>
        </p:txBody>
      </p:sp>
    </p:spTree>
    <p:extLst>
      <p:ext uri="{BB962C8B-B14F-4D97-AF65-F5344CB8AC3E}">
        <p14:creationId xmlns:p14="http://schemas.microsoft.com/office/powerpoint/2010/main" val="172733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36988F-2EF5-4754-A12E-6831E74FA9C7}" type="datetime1">
              <a:rPr lang="ru-RU" smtClean="0"/>
              <a:pPr/>
              <a:t>25.10.2022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9AB637-28A6-4CC5-8D79-7B397DF492F6}" type="slidenum">
              <a:rPr lang="ru-RU" smtClean="0"/>
              <a:pPr/>
              <a:t>‹#›</a:t>
            </a:fld>
            <a:endParaRPr lang="ru-RU"/>
          </a:p>
        </p:txBody>
      </p:sp>
    </p:spTree>
    <p:extLst>
      <p:ext uri="{BB962C8B-B14F-4D97-AF65-F5344CB8AC3E}">
        <p14:creationId xmlns:p14="http://schemas.microsoft.com/office/powerpoint/2010/main" val="286142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D596B6-381C-4CC4-BE54-52D7F780E456}" type="datetime1">
              <a:rPr lang="ru-RU" smtClean="0"/>
              <a:pPr/>
              <a:t>25.10.2022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9AB637-28A6-4CC5-8D79-7B397DF492F6}" type="slidenum">
              <a:rPr lang="ru-RU" smtClean="0"/>
              <a:pPr/>
              <a:t>‹#›</a:t>
            </a:fld>
            <a:endParaRPr lang="ru-RU"/>
          </a:p>
        </p:txBody>
      </p:sp>
    </p:spTree>
    <p:extLst>
      <p:ext uri="{BB962C8B-B14F-4D97-AF65-F5344CB8AC3E}">
        <p14:creationId xmlns:p14="http://schemas.microsoft.com/office/powerpoint/2010/main" val="1668140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25.10.2022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2006609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04897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5778961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718576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25.10.2022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124232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25.10.2022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17534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522793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55451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3302A8-7982-4924-B8AA-B7790AA638CB}" type="datetime1">
              <a:rPr lang="ru-RU" smtClean="0"/>
              <a:pPr/>
              <a:t>25.10.2022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9AB637-28A6-4CC5-8D79-7B397DF492F6}" type="slidenum">
              <a:rPr lang="ru-RU" smtClean="0"/>
              <a:pPr/>
              <a:t>‹#›</a:t>
            </a:fld>
            <a:endParaRPr lang="ru-RU"/>
          </a:p>
        </p:txBody>
      </p:sp>
    </p:spTree>
    <p:extLst>
      <p:ext uri="{BB962C8B-B14F-4D97-AF65-F5344CB8AC3E}">
        <p14:creationId xmlns:p14="http://schemas.microsoft.com/office/powerpoint/2010/main" val="2983714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Прямоугольный треугольник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Заголовок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10769600" y="6356351"/>
            <a:ext cx="8128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Полилиния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1790649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026310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914402"/>
            <a:ext cx="27432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914402"/>
            <a:ext cx="80264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6858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984FB1F-3F92-406C-B6D4-F469378E71B5}" type="datetime1">
              <a:rPr lang="ru-RU" smtClean="0"/>
              <a:pPr/>
              <a:t>25.10.2022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9AB637-28A6-4CC5-8D79-7B397DF492F6}" type="slidenum">
              <a:rPr lang="ru-RU" smtClean="0"/>
              <a:pPr/>
              <a:t>‹#›</a:t>
            </a:fld>
            <a:endParaRPr lang="ru-RU"/>
          </a:p>
        </p:txBody>
      </p:sp>
    </p:spTree>
    <p:extLst>
      <p:ext uri="{BB962C8B-B14F-4D97-AF65-F5344CB8AC3E}">
        <p14:creationId xmlns:p14="http://schemas.microsoft.com/office/powerpoint/2010/main" val="39995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47F630-1501-4F8C-B7D5-911AD6315D6F}" type="datetime1">
              <a:rPr lang="ru-RU" smtClean="0"/>
              <a:pPr/>
              <a:t>25.10.2022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9AB637-28A6-4CC5-8D79-7B397DF492F6}" type="slidenum">
              <a:rPr lang="ru-RU" smtClean="0"/>
              <a:pPr/>
              <a:t>‹#›</a:t>
            </a:fld>
            <a:endParaRPr lang="ru-RU"/>
          </a:p>
        </p:txBody>
      </p:sp>
    </p:spTree>
    <p:extLst>
      <p:ext uri="{BB962C8B-B14F-4D97-AF65-F5344CB8AC3E}">
        <p14:creationId xmlns:p14="http://schemas.microsoft.com/office/powerpoint/2010/main" val="315325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DF23658-2B3B-4215-8479-2DF435F50F43}" type="datetime1">
              <a:rPr lang="ru-RU" smtClean="0"/>
              <a:pPr/>
              <a:t>25.10.2022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79AB637-28A6-4CC5-8D79-7B397DF492F6}" type="slidenum">
              <a:rPr lang="ru-RU" smtClean="0"/>
              <a:pPr/>
              <a:t>‹#›</a:t>
            </a:fld>
            <a:endParaRPr lang="ru-RU"/>
          </a:p>
        </p:txBody>
      </p:sp>
    </p:spTree>
    <p:extLst>
      <p:ext uri="{BB962C8B-B14F-4D97-AF65-F5344CB8AC3E}">
        <p14:creationId xmlns:p14="http://schemas.microsoft.com/office/powerpoint/2010/main" val="427541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D10661D-E11C-48FB-81D1-F52F50FF707F}" type="datetime1">
              <a:rPr lang="ru-RU" smtClean="0"/>
              <a:pPr/>
              <a:t>25.10.2022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79AB637-28A6-4CC5-8D79-7B397DF492F6}" type="slidenum">
              <a:rPr lang="ru-RU" smtClean="0"/>
              <a:pPr/>
              <a:t>‹#›</a:t>
            </a:fld>
            <a:endParaRPr lang="ru-RU"/>
          </a:p>
        </p:txBody>
      </p:sp>
    </p:spTree>
    <p:extLst>
      <p:ext uri="{BB962C8B-B14F-4D97-AF65-F5344CB8AC3E}">
        <p14:creationId xmlns:p14="http://schemas.microsoft.com/office/powerpoint/2010/main" val="1583353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CDFAAE-8009-40B5-ACF8-BBEC738D35D0}" type="datetime1">
              <a:rPr lang="ru-RU" smtClean="0"/>
              <a:pPr/>
              <a:t>25.10.2022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79AB637-28A6-4CC5-8D79-7B397DF492F6}" type="slidenum">
              <a:rPr lang="ru-RU" smtClean="0"/>
              <a:pPr/>
              <a:t>‹#›</a:t>
            </a:fld>
            <a:endParaRPr lang="ru-RU"/>
          </a:p>
        </p:txBody>
      </p:sp>
    </p:spTree>
    <p:extLst>
      <p:ext uri="{BB962C8B-B14F-4D97-AF65-F5344CB8AC3E}">
        <p14:creationId xmlns:p14="http://schemas.microsoft.com/office/powerpoint/2010/main" val="408796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A571021-231F-4CBB-9AFF-54CB8F36CCCA}" type="datetime1">
              <a:rPr lang="ru-RU" smtClean="0"/>
              <a:pPr/>
              <a:t>25.10.2022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9AB637-28A6-4CC5-8D79-7B397DF492F6}" type="slidenum">
              <a:rPr lang="ru-RU" smtClean="0"/>
              <a:pPr/>
              <a:t>‹#›</a:t>
            </a:fld>
            <a:endParaRPr lang="ru-RU"/>
          </a:p>
        </p:txBody>
      </p:sp>
    </p:spTree>
    <p:extLst>
      <p:ext uri="{BB962C8B-B14F-4D97-AF65-F5344CB8AC3E}">
        <p14:creationId xmlns:p14="http://schemas.microsoft.com/office/powerpoint/2010/main" val="368898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C73F3B4-EEB9-45B2-A73B-625E87B98ADC}" type="datetime1">
              <a:rPr lang="ru-RU" smtClean="0"/>
              <a:pPr/>
              <a:t>25.10.2022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9AB637-28A6-4CC5-8D79-7B397DF492F6}" type="slidenum">
              <a:rPr lang="ru-RU" smtClean="0"/>
              <a:pPr/>
              <a:t>‹#›</a:t>
            </a:fld>
            <a:endParaRPr lang="ru-RU"/>
          </a:p>
        </p:txBody>
      </p:sp>
    </p:spTree>
    <p:extLst>
      <p:ext uri="{BB962C8B-B14F-4D97-AF65-F5344CB8AC3E}">
        <p14:creationId xmlns:p14="http://schemas.microsoft.com/office/powerpoint/2010/main" val="2390366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2A004-AB92-44BF-87F7-FB18D034C527}" type="datetime1">
              <a:rPr lang="ru-RU" smtClean="0"/>
              <a:pPr/>
              <a:t>25.10.2022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AB637-28A6-4CC5-8D79-7B397DF492F6}" type="slidenum">
              <a:rPr lang="ru-RU" smtClean="0"/>
              <a:pPr/>
              <a:t>‹#›</a:t>
            </a:fld>
            <a:endParaRPr lang="ru-RU"/>
          </a:p>
        </p:txBody>
      </p:sp>
    </p:spTree>
    <p:extLst>
      <p:ext uri="{BB962C8B-B14F-4D97-AF65-F5344CB8AC3E}">
        <p14:creationId xmlns:p14="http://schemas.microsoft.com/office/powerpoint/2010/main" val="1765930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Полилиния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Заголовок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25.10.2022</a:t>
            </a:fld>
            <a:endParaRPr lang="ru-RU"/>
          </a:p>
        </p:txBody>
      </p:sp>
      <p:sp>
        <p:nvSpPr>
          <p:cNvPr id="22" name="Нижний колонтитул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25356" y="202408"/>
            <a:ext cx="12240731"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376051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id.worl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kickstarter.com/charte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3723" y="379829"/>
            <a:ext cx="9866141" cy="3854546"/>
          </a:xfrm>
        </p:spPr>
        <p:txBody>
          <a:bodyPr>
            <a:normAutofit fontScale="90000"/>
          </a:bodyPr>
          <a:lstStyle/>
          <a:p>
            <a:r>
              <a:rPr lang="ru-RU" dirty="0" smtClean="0">
                <a:effectLst>
                  <a:outerShdw blurRad="38100" dist="38100" dir="2700000" algn="tl">
                    <a:srgbClr val="000000">
                      <a:alpha val="43137"/>
                    </a:srgbClr>
                  </a:outerShdw>
                </a:effectLst>
              </a:rPr>
              <a:t/>
            </a:r>
            <a:br>
              <a:rPr lang="ru-RU" dirty="0" smtClean="0">
                <a:effectLst>
                  <a:outerShdw blurRad="38100" dist="38100" dir="2700000" algn="tl">
                    <a:srgbClr val="000000">
                      <a:alpha val="43137"/>
                    </a:srgbClr>
                  </a:outerShdw>
                </a:effectLst>
              </a:rPr>
            </a:br>
            <a:r>
              <a:rPr lang="ru-RU" dirty="0" smtClean="0">
                <a:effectLst>
                  <a:outerShdw blurRad="38100" dist="38100" dir="2700000" algn="tl">
                    <a:srgbClr val="000000">
                      <a:alpha val="43137"/>
                    </a:srgbClr>
                  </a:outerShdw>
                </a:effectLst>
              </a:rPr>
              <a:t/>
            </a:r>
            <a:br>
              <a:rPr lang="ru-RU" dirty="0" smtClean="0">
                <a:effectLst>
                  <a:outerShdw blurRad="38100" dist="38100" dir="2700000" algn="tl">
                    <a:srgbClr val="000000">
                      <a:alpha val="43137"/>
                    </a:srgbClr>
                  </a:outerShdw>
                </a:effectLst>
              </a:rPr>
            </a:br>
            <a:r>
              <a:rPr lang="ru-RU" dirty="0" smtClean="0">
                <a:effectLst>
                  <a:outerShdw blurRad="38100" dist="38100" dir="2700000" algn="tl">
                    <a:srgbClr val="000000">
                      <a:alpha val="43137"/>
                    </a:srgbClr>
                  </a:outerShdw>
                </a:effectLst>
              </a:rPr>
              <a:t/>
            </a:r>
            <a:br>
              <a:rPr lang="ru-RU" dirty="0" smtClean="0">
                <a:effectLst>
                  <a:outerShdw blurRad="38100" dist="38100" dir="2700000" algn="tl">
                    <a:srgbClr val="000000">
                      <a:alpha val="43137"/>
                    </a:srgbClr>
                  </a:outerShdw>
                </a:effectLst>
              </a:rPr>
            </a:br>
            <a:r>
              <a:rPr lang="ru-RU" dirty="0" smtClean="0">
                <a:effectLst>
                  <a:outerShdw blurRad="38100" dist="38100" dir="2700000" algn="tl">
                    <a:srgbClr val="000000">
                      <a:alpha val="43137"/>
                    </a:srgbClr>
                  </a:outerShdw>
                </a:effectLst>
              </a:rPr>
              <a:t/>
            </a:r>
            <a:br>
              <a:rPr lang="ru-RU" dirty="0" smtClean="0">
                <a:effectLst>
                  <a:outerShdw blurRad="38100" dist="38100" dir="2700000" algn="tl">
                    <a:srgbClr val="000000">
                      <a:alpha val="43137"/>
                    </a:srgbClr>
                  </a:outerShdw>
                </a:effectLst>
              </a:rPr>
            </a:br>
            <a:r>
              <a:rPr lang="ru-RU" dirty="0" smtClean="0">
                <a:effectLst>
                  <a:outerShdw blurRad="38100" dist="38100" dir="2700000" algn="tl">
                    <a:srgbClr val="000000">
                      <a:alpha val="43137"/>
                    </a:srgbClr>
                  </a:outerShdw>
                </a:effectLst>
              </a:rPr>
              <a:t/>
            </a:r>
            <a:br>
              <a:rPr lang="ru-RU" dirty="0" smtClean="0">
                <a:effectLst>
                  <a:outerShdw blurRad="38100" dist="38100" dir="2700000" algn="tl">
                    <a:srgbClr val="000000">
                      <a:alpha val="43137"/>
                    </a:srgbClr>
                  </a:outerShdw>
                </a:effectLst>
              </a:rPr>
            </a:br>
            <a:r>
              <a:rPr lang="ru-RU" dirty="0" smtClean="0">
                <a:effectLst>
                  <a:outerShdw blurRad="38100" dist="38100" dir="2700000" algn="tl">
                    <a:srgbClr val="000000">
                      <a:alpha val="43137"/>
                    </a:srgbClr>
                  </a:outerShdw>
                </a:effectLst>
              </a:rPr>
              <a:t/>
            </a:r>
            <a:br>
              <a:rPr lang="ru-RU" dirty="0" smtClean="0">
                <a:effectLst>
                  <a:outerShdw blurRad="38100" dist="38100" dir="2700000" algn="tl">
                    <a:srgbClr val="000000">
                      <a:alpha val="43137"/>
                    </a:srgbClr>
                  </a:outerShdw>
                </a:effectLst>
              </a:rPr>
            </a:br>
            <a:r>
              <a:rPr lang="ru-RU" dirty="0" smtClean="0">
                <a:effectLst>
                  <a:outerShdw blurRad="38100" dist="38100" dir="2700000" algn="tl">
                    <a:srgbClr val="000000">
                      <a:alpha val="43137"/>
                    </a:srgbClr>
                  </a:outerShdw>
                </a:effectLst>
              </a:rPr>
              <a:t/>
            </a:r>
            <a:br>
              <a:rPr lang="ru-RU" dirty="0" smtClean="0">
                <a:effectLst>
                  <a:outerShdw blurRad="38100" dist="38100" dir="2700000" algn="tl">
                    <a:srgbClr val="000000">
                      <a:alpha val="43137"/>
                    </a:srgbClr>
                  </a:outerShdw>
                </a:effectLst>
              </a:rPr>
            </a:br>
            <a:r>
              <a:rPr lang="ru-RU" dirty="0" smtClean="0">
                <a:effectLst>
                  <a:outerShdw blurRad="38100" dist="38100" dir="2700000" algn="tl">
                    <a:srgbClr val="000000">
                      <a:alpha val="43137"/>
                    </a:srgbClr>
                  </a:outerShdw>
                </a:effectLst>
              </a:rPr>
              <a:t/>
            </a:r>
            <a:br>
              <a:rPr lang="ru-RU" dirty="0" smtClean="0">
                <a:effectLst>
                  <a:outerShdw blurRad="38100" dist="38100" dir="2700000" algn="tl">
                    <a:srgbClr val="000000">
                      <a:alpha val="43137"/>
                    </a:srgbClr>
                  </a:outerShdw>
                </a:effectLst>
              </a:rPr>
            </a:br>
            <a:r>
              <a:rPr lang="ru-RU" dirty="0" smtClean="0">
                <a:effectLst>
                  <a:outerShdw blurRad="38100" dist="38100" dir="2700000" algn="tl">
                    <a:srgbClr val="000000">
                      <a:alpha val="43137"/>
                    </a:srgbClr>
                  </a:outerShdw>
                </a:effectLst>
              </a:rPr>
              <a:t/>
            </a:r>
            <a:br>
              <a:rPr lang="ru-RU" dirty="0" smtClean="0">
                <a:effectLst>
                  <a:outerShdw blurRad="38100" dist="38100" dir="2700000" algn="tl">
                    <a:srgbClr val="000000">
                      <a:alpha val="43137"/>
                    </a:srgbClr>
                  </a:outerShdw>
                </a:effectLst>
              </a:rPr>
            </a:br>
            <a:r>
              <a:rPr lang="ru-RU" dirty="0" smtClean="0">
                <a:effectLst>
                  <a:outerShdw blurRad="38100" dist="38100" dir="2700000" algn="tl">
                    <a:srgbClr val="000000">
                      <a:alpha val="43137"/>
                    </a:srgbClr>
                  </a:outerShdw>
                </a:effectLst>
              </a:rPr>
              <a:t/>
            </a:r>
            <a:br>
              <a:rPr lang="ru-RU" dirty="0" smtClean="0">
                <a:effectLst>
                  <a:outerShdw blurRad="38100" dist="38100" dir="2700000" algn="tl">
                    <a:srgbClr val="000000">
                      <a:alpha val="43137"/>
                    </a:srgbClr>
                  </a:outerShdw>
                </a:effectLst>
              </a:rPr>
            </a:br>
            <a:r>
              <a:rPr lang="ru-RU" dirty="0" smtClean="0">
                <a:effectLst>
                  <a:outerShdw blurRad="38100" dist="38100" dir="2700000" algn="tl">
                    <a:srgbClr val="000000">
                      <a:alpha val="43137"/>
                    </a:srgbClr>
                  </a:outerShdw>
                </a:effectLst>
              </a:rPr>
              <a:t/>
            </a:r>
            <a:br>
              <a:rPr lang="ru-RU" dirty="0" smtClean="0">
                <a:effectLst>
                  <a:outerShdw blurRad="38100" dist="38100" dir="2700000" algn="tl">
                    <a:srgbClr val="000000">
                      <a:alpha val="43137"/>
                    </a:srgbClr>
                  </a:outerShdw>
                </a:effectLst>
              </a:rPr>
            </a:br>
            <a:r>
              <a:rPr lang="en-US" sz="4900" b="1" dirty="0" smtClean="0">
                <a:latin typeface="Times New Roman" panose="02020603050405020304" pitchFamily="18" charset="0"/>
                <a:cs typeface="Times New Roman" panose="02020603050405020304" pitchFamily="18" charset="0"/>
              </a:rPr>
              <a:t>THE GREAT RESET OF CAPITALISM</a:t>
            </a:r>
            <a:r>
              <a:rPr lang="en-US" sz="4900" b="1" cap="small" dirty="0" smtClean="0">
                <a:latin typeface="Times New Roman" panose="02020603050405020304" pitchFamily="18" charset="0"/>
                <a:cs typeface="Times New Roman" panose="02020603050405020304" pitchFamily="18" charset="0"/>
              </a:rPr>
              <a:t>: </a:t>
            </a:r>
            <a:br>
              <a:rPr lang="en-US" sz="4900" b="1" cap="small" dirty="0" smtClean="0">
                <a:latin typeface="Times New Roman" panose="02020603050405020304" pitchFamily="18" charset="0"/>
                <a:cs typeface="Times New Roman" panose="02020603050405020304" pitchFamily="18" charset="0"/>
              </a:rPr>
            </a:br>
            <a:r>
              <a:rPr lang="en-US" sz="4900" b="1" cap="small" dirty="0" smtClean="0">
                <a:latin typeface="Times New Roman" panose="02020603050405020304" pitchFamily="18" charset="0"/>
                <a:cs typeface="Times New Roman" panose="02020603050405020304" pitchFamily="18" charset="0"/>
              </a:rPr>
              <a:t>FROM SHARED VALUE TO INCOME DISTRIBUTION</a:t>
            </a:r>
            <a:r>
              <a:rPr lang="ru-RU" sz="4900" b="1" cap="small" dirty="0" smtClean="0">
                <a:solidFill>
                  <a:schemeClr val="tx1">
                    <a:lumMod val="85000"/>
                    <a:lumOff val="15000"/>
                  </a:schemeClr>
                </a:solidFill>
                <a:latin typeface="Times New Roman" panose="02020603050405020304" pitchFamily="18" charset="0"/>
                <a:cs typeface="Times New Roman" panose="02020603050405020304" pitchFamily="18" charset="0"/>
              </a:rPr>
              <a:t/>
            </a:r>
            <a:br>
              <a:rPr lang="ru-RU" sz="4900" b="1" cap="small" dirty="0" smtClean="0">
                <a:solidFill>
                  <a:schemeClr val="tx1">
                    <a:lumMod val="85000"/>
                    <a:lumOff val="15000"/>
                  </a:schemeClr>
                </a:solidFill>
                <a:latin typeface="Times New Roman" panose="02020603050405020304" pitchFamily="18" charset="0"/>
                <a:cs typeface="Times New Roman" panose="02020603050405020304" pitchFamily="18" charset="0"/>
              </a:rPr>
            </a:br>
            <a:endParaRPr lang="ru-RU" sz="4900"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648929" y="3629465"/>
            <a:ext cx="10663083" cy="2948315"/>
          </a:xfrm>
        </p:spPr>
        <p:txBody>
          <a:bodyPr>
            <a:normAutofit fontScale="92500" lnSpcReduction="20000"/>
          </a:bodyPr>
          <a:lstStyle/>
          <a:p>
            <a:endParaRPr lang="ru-RU" sz="1800" b="1" i="1" cap="small" dirty="0" smtClean="0">
              <a:solidFill>
                <a:schemeClr val="tx1">
                  <a:lumMod val="85000"/>
                  <a:lumOff val="15000"/>
                </a:schemeClr>
              </a:solidFill>
            </a:endParaRPr>
          </a:p>
          <a:p>
            <a:r>
              <a:rPr lang="en-US" sz="2800" b="1" i="1" cap="small" dirty="0" smtClean="0">
                <a:solidFill>
                  <a:schemeClr val="tx1">
                    <a:lumMod val="85000"/>
                    <a:lumOff val="15000"/>
                  </a:schemeClr>
                </a:solidFill>
              </a:rPr>
              <a:t>ITMM – KARSHI STATE UNIVERSITY</a:t>
            </a:r>
            <a:endParaRPr lang="ru-RU" sz="2800" b="1" i="1" cap="small" dirty="0" smtClean="0">
              <a:solidFill>
                <a:schemeClr val="tx1">
                  <a:lumMod val="85000"/>
                  <a:lumOff val="15000"/>
                </a:schemeClr>
              </a:solidFill>
            </a:endParaRPr>
          </a:p>
          <a:p>
            <a:endParaRPr lang="ru-RU" sz="2800" b="1" i="1" cap="small" dirty="0">
              <a:solidFill>
                <a:schemeClr val="tx1">
                  <a:lumMod val="85000"/>
                  <a:lumOff val="15000"/>
                </a:schemeClr>
              </a:solidFill>
            </a:endParaRPr>
          </a:p>
          <a:p>
            <a:endParaRPr lang="ru-RU" sz="2800" b="1" i="1" cap="small" dirty="0" smtClean="0">
              <a:solidFill>
                <a:schemeClr val="tx1">
                  <a:lumMod val="85000"/>
                  <a:lumOff val="15000"/>
                </a:schemeClr>
              </a:solidFill>
            </a:endParaRPr>
          </a:p>
          <a:p>
            <a:r>
              <a:rPr lang="en-US" sz="2800" b="1" i="1" cap="small" dirty="0" err="1" smtClean="0">
                <a:solidFill>
                  <a:schemeClr val="tx1">
                    <a:lumMod val="85000"/>
                    <a:lumOff val="15000"/>
                  </a:schemeClr>
                </a:solidFill>
              </a:rPr>
              <a:t>Lozhnikova</a:t>
            </a:r>
            <a:r>
              <a:rPr lang="en-US" sz="2800" b="1" i="1" cap="small" dirty="0" smtClean="0">
                <a:solidFill>
                  <a:schemeClr val="tx1">
                    <a:lumMod val="85000"/>
                    <a:lumOff val="15000"/>
                  </a:schemeClr>
                </a:solidFill>
              </a:rPr>
              <a:t> Anna</a:t>
            </a:r>
            <a:r>
              <a:rPr lang="ru-RU" sz="2800" b="1" i="1" cap="small" dirty="0" smtClean="0">
                <a:solidFill>
                  <a:schemeClr val="tx1">
                    <a:lumMod val="85000"/>
                    <a:lumOff val="15000"/>
                  </a:schemeClr>
                </a:solidFill>
              </a:rPr>
              <a:t>, </a:t>
            </a:r>
            <a:r>
              <a:rPr lang="en-US" sz="2800" b="1" i="1" dirty="0" smtClean="0">
                <a:solidFill>
                  <a:schemeClr val="tx1">
                    <a:lumMod val="85000"/>
                    <a:lumOff val="15000"/>
                  </a:schemeClr>
                </a:solidFill>
              </a:rPr>
              <a:t>Professor, National Research Tomsk State University</a:t>
            </a:r>
            <a:endParaRPr lang="ru-RU" sz="2800" b="1" i="1" cap="small" dirty="0" smtClean="0">
              <a:solidFill>
                <a:schemeClr val="tx1">
                  <a:lumMod val="85000"/>
                  <a:lumOff val="15000"/>
                </a:schemeClr>
              </a:solidFill>
            </a:endParaRPr>
          </a:p>
          <a:p>
            <a:r>
              <a:rPr lang="en-US" sz="2800" b="1" i="1" dirty="0" smtClean="0">
                <a:solidFill>
                  <a:schemeClr val="tx1">
                    <a:lumMod val="85000"/>
                    <a:lumOff val="15000"/>
                  </a:schemeClr>
                </a:solidFill>
              </a:rPr>
              <a:t>26.10.2022</a:t>
            </a:r>
            <a:endParaRPr lang="ru-RU" sz="2800" b="1" i="1" dirty="0" smtClean="0">
              <a:solidFill>
                <a:schemeClr val="tx1">
                  <a:lumMod val="85000"/>
                  <a:lumOff val="15000"/>
                </a:schemeClr>
              </a:solidFill>
            </a:endParaRPr>
          </a:p>
          <a:p>
            <a:r>
              <a:rPr lang="en-US" sz="2800" b="1" cap="small" dirty="0" smtClean="0"/>
              <a:t> </a:t>
            </a:r>
            <a:endParaRPr lang="ru-RU" sz="2800" b="1" cap="small" dirty="0"/>
          </a:p>
          <a:p>
            <a:endParaRPr lang="ru-RU" sz="1800" dirty="0"/>
          </a:p>
        </p:txBody>
      </p:sp>
      <p:sp>
        <p:nvSpPr>
          <p:cNvPr id="4" name="Номер слайда 3"/>
          <p:cNvSpPr>
            <a:spLocks noGrp="1"/>
          </p:cNvSpPr>
          <p:nvPr>
            <p:ph type="sldNum" sz="quarter" idx="12"/>
          </p:nvPr>
        </p:nvSpPr>
        <p:spPr/>
        <p:txBody>
          <a:bodyPr/>
          <a:lstStyle/>
          <a:p>
            <a:fld id="{579AB637-28A6-4CC5-8D79-7B397DF492F6}" type="slidenum">
              <a:rPr lang="ru-RU" sz="1600" b="1" smtClean="0">
                <a:solidFill>
                  <a:schemeClr val="tx1">
                    <a:lumMod val="85000"/>
                    <a:lumOff val="15000"/>
                  </a:schemeClr>
                </a:solidFill>
                <a:latin typeface="Times New Roman" pitchFamily="18" charset="0"/>
                <a:cs typeface="Times New Roman" pitchFamily="18" charset="0"/>
              </a:rPr>
              <a:pPr/>
              <a:t>1</a:t>
            </a:fld>
            <a:endParaRPr lang="ru-RU" sz="1600" b="1" dirty="0">
              <a:solidFill>
                <a:schemeClr val="tx1">
                  <a:lumMod val="85000"/>
                  <a:lumOff val="1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36564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838200" y="759655"/>
            <a:ext cx="10515600" cy="5376032"/>
          </a:xfrm>
          <a:prstGeom prst="rect">
            <a:avLst/>
          </a:prstGeom>
        </p:spPr>
      </p:pic>
      <p:sp>
        <p:nvSpPr>
          <p:cNvPr id="5" name="Номер слайда 4"/>
          <p:cNvSpPr>
            <a:spLocks noGrp="1"/>
          </p:cNvSpPr>
          <p:nvPr>
            <p:ph type="sldNum" sz="quarter" idx="12"/>
          </p:nvPr>
        </p:nvSpPr>
        <p:spPr/>
        <p:txBody>
          <a:bodyPr/>
          <a:lstStyle/>
          <a:p>
            <a:fld id="{579AB637-28A6-4CC5-8D79-7B397DF492F6}" type="slidenum">
              <a:rPr lang="ru-RU" sz="1600" b="1" smtClean="0">
                <a:solidFill>
                  <a:schemeClr val="tx1">
                    <a:lumMod val="85000"/>
                    <a:lumOff val="15000"/>
                  </a:schemeClr>
                </a:solidFill>
                <a:latin typeface="Times New Roman" pitchFamily="18" charset="0"/>
                <a:cs typeface="Times New Roman" pitchFamily="18" charset="0"/>
              </a:rPr>
              <a:pPr/>
              <a:t>10</a:t>
            </a:fld>
            <a:endParaRPr lang="ru-RU" sz="1600" b="1" dirty="0">
              <a:solidFill>
                <a:schemeClr val="tx1">
                  <a:lumMod val="85000"/>
                  <a:lumOff val="1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6571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838200" y="858129"/>
            <a:ext cx="10515600" cy="5215725"/>
          </a:xfrm>
          <a:prstGeom prst="rect">
            <a:avLst/>
          </a:prstGeom>
        </p:spPr>
      </p:pic>
      <p:sp>
        <p:nvSpPr>
          <p:cNvPr id="5" name="Номер слайда 4"/>
          <p:cNvSpPr>
            <a:spLocks noGrp="1"/>
          </p:cNvSpPr>
          <p:nvPr>
            <p:ph type="sldNum" sz="quarter" idx="12"/>
          </p:nvPr>
        </p:nvSpPr>
        <p:spPr/>
        <p:txBody>
          <a:bodyPr/>
          <a:lstStyle/>
          <a:p>
            <a:fld id="{579AB637-28A6-4CC5-8D79-7B397DF492F6}" type="slidenum">
              <a:rPr lang="ru-RU" sz="1600" b="1" smtClean="0">
                <a:solidFill>
                  <a:schemeClr val="tx1">
                    <a:lumMod val="85000"/>
                    <a:lumOff val="15000"/>
                  </a:schemeClr>
                </a:solidFill>
                <a:latin typeface="Times New Roman" pitchFamily="18" charset="0"/>
                <a:cs typeface="Times New Roman" pitchFamily="18" charset="0"/>
              </a:rPr>
              <a:pPr/>
              <a:t>11</a:t>
            </a:fld>
            <a:endParaRPr lang="ru-RU" sz="1600" b="1" dirty="0">
              <a:solidFill>
                <a:schemeClr val="tx1">
                  <a:lumMod val="85000"/>
                  <a:lumOff val="1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77070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Results!</a:t>
            </a:r>
            <a:endParaRPr lang="ru-RU" dirty="0"/>
          </a:p>
        </p:txBody>
      </p:sp>
      <p:sp>
        <p:nvSpPr>
          <p:cNvPr id="3" name="Объект 2"/>
          <p:cNvSpPr>
            <a:spLocks noGrp="1"/>
          </p:cNvSpPr>
          <p:nvPr>
            <p:ph idx="1"/>
          </p:nvPr>
        </p:nvSpPr>
        <p:spPr/>
        <p:txBody>
          <a:bodyPr/>
          <a:lstStyle/>
          <a:p>
            <a:r>
              <a:rPr lang="en-US" dirty="0"/>
              <a:t>Apple Halves Its App Store Fee for the Smaller </a:t>
            </a:r>
            <a:r>
              <a:rPr lang="en-US" dirty="0" smtClean="0"/>
              <a:t>Companies</a:t>
            </a:r>
          </a:p>
          <a:p>
            <a:endParaRPr lang="en-US" dirty="0"/>
          </a:p>
          <a:p>
            <a:r>
              <a:rPr lang="en-US" dirty="0"/>
              <a:t>Google Play drops commissions to 15% from 30%, following Apple’s move last year | </a:t>
            </a:r>
            <a:r>
              <a:rPr lang="en-US" dirty="0" smtClean="0"/>
              <a:t>TechCrunch-2021</a:t>
            </a:r>
            <a:endParaRPr lang="ru-RU" dirty="0"/>
          </a:p>
        </p:txBody>
      </p:sp>
      <p:sp>
        <p:nvSpPr>
          <p:cNvPr id="4" name="Номер слайда 3"/>
          <p:cNvSpPr>
            <a:spLocks noGrp="1"/>
          </p:cNvSpPr>
          <p:nvPr>
            <p:ph type="sldNum" sz="quarter" idx="12"/>
          </p:nvPr>
        </p:nvSpPr>
        <p:spPr/>
        <p:txBody>
          <a:bodyPr/>
          <a:lstStyle/>
          <a:p>
            <a:fld id="{579AB637-28A6-4CC5-8D79-7B397DF492F6}" type="slidenum">
              <a:rPr lang="ru-RU" smtClean="0"/>
              <a:pPr/>
              <a:t>12</a:t>
            </a:fld>
            <a:endParaRPr lang="ru-RU"/>
          </a:p>
        </p:txBody>
      </p:sp>
    </p:spTree>
    <p:extLst>
      <p:ext uri="{BB962C8B-B14F-4D97-AF65-F5344CB8AC3E}">
        <p14:creationId xmlns:p14="http://schemas.microsoft.com/office/powerpoint/2010/main" val="1426291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latin typeface="Times New Roman" pitchFamily="18" charset="0"/>
                <a:cs typeface="Times New Roman" pitchFamily="18" charset="0"/>
              </a:rPr>
              <a:t>Jungle system vs. Ecosystem</a:t>
            </a:r>
            <a:endParaRPr lang="ru-RU" b="1"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93" y="1659988"/>
            <a:ext cx="11820427" cy="4726744"/>
          </a:xfrm>
        </p:spPr>
      </p:pic>
      <p:sp>
        <p:nvSpPr>
          <p:cNvPr id="5" name="Номер слайда 4"/>
          <p:cNvSpPr>
            <a:spLocks noGrp="1"/>
          </p:cNvSpPr>
          <p:nvPr>
            <p:ph type="sldNum" sz="quarter" idx="12"/>
          </p:nvPr>
        </p:nvSpPr>
        <p:spPr/>
        <p:txBody>
          <a:bodyPr/>
          <a:lstStyle/>
          <a:p>
            <a:fld id="{579AB637-28A6-4CC5-8D79-7B397DF492F6}" type="slidenum">
              <a:rPr lang="ru-RU" sz="1600" b="1" smtClean="0">
                <a:solidFill>
                  <a:schemeClr val="tx1">
                    <a:lumMod val="85000"/>
                    <a:lumOff val="15000"/>
                  </a:schemeClr>
                </a:solidFill>
                <a:latin typeface="Times New Roman" pitchFamily="18" charset="0"/>
                <a:cs typeface="Times New Roman" pitchFamily="18" charset="0"/>
              </a:rPr>
              <a:pPr/>
              <a:t>13</a:t>
            </a:fld>
            <a:endParaRPr lang="ru-RU" sz="1600" b="1" dirty="0">
              <a:solidFill>
                <a:schemeClr val="tx1">
                  <a:lumMod val="85000"/>
                  <a:lumOff val="1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77833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IT-Giants</a:t>
            </a:r>
            <a:r>
              <a:rPr lang="ru-RU" dirty="0" smtClean="0"/>
              <a:t>: </a:t>
            </a:r>
            <a:r>
              <a:rPr lang="en-US" dirty="0" smtClean="0"/>
              <a:t>Monopolies</a:t>
            </a:r>
            <a:r>
              <a:rPr lang="en-US" dirty="0"/>
              <a:t>, duopolies, oligopolies</a:t>
            </a:r>
            <a:endParaRPr lang="ru-RU" dirty="0"/>
          </a:p>
        </p:txBody>
      </p:sp>
      <p:sp>
        <p:nvSpPr>
          <p:cNvPr id="3" name="Объект 2"/>
          <p:cNvSpPr>
            <a:spLocks noGrp="1"/>
          </p:cNvSpPr>
          <p:nvPr>
            <p:ph idx="1"/>
          </p:nvPr>
        </p:nvSpPr>
        <p:spPr/>
        <p:txBody>
          <a:bodyPr/>
          <a:lstStyle/>
          <a:p>
            <a:pPr marL="0" indent="0">
              <a:buNone/>
            </a:pPr>
            <a:r>
              <a:rPr lang="en-US" dirty="0" smtClean="0"/>
              <a:t>The </a:t>
            </a:r>
            <a:r>
              <a:rPr lang="en-US" dirty="0"/>
              <a:t>bill is intended to weaken the duopoly of Apple and Google in the field of mobile applications. Democratic Senator Richard Blumenthal compared Google and Apple's dominance of the app market to the monopoly of the railroad companies at the beginning of the last century. He estimated the value of the app store market at about $100 billion a year. </a:t>
            </a:r>
            <a:endParaRPr lang="en-US" dirty="0" smtClean="0"/>
          </a:p>
          <a:p>
            <a:pPr marL="0" indent="0">
              <a:buNone/>
            </a:pPr>
            <a:r>
              <a:rPr lang="en-US" dirty="0" smtClean="0"/>
              <a:t>- </a:t>
            </a:r>
            <a:r>
              <a:rPr lang="en-US" dirty="0" err="1"/>
              <a:t>Yandex</a:t>
            </a:r>
            <a:r>
              <a:rPr lang="en-US" dirty="0"/>
              <a:t> will play a monopoly: markets for food delivery, passenger transportation</a:t>
            </a:r>
            <a:r>
              <a:rPr lang="en-US" dirty="0" smtClean="0"/>
              <a:t>,</a:t>
            </a:r>
            <a:r>
              <a:rPr lang="ru-RU" dirty="0" smtClean="0"/>
              <a:t> </a:t>
            </a:r>
            <a:r>
              <a:rPr lang="en-US" dirty="0"/>
              <a:t>search </a:t>
            </a:r>
            <a:r>
              <a:rPr lang="en-US" dirty="0" smtClean="0"/>
              <a:t>market</a:t>
            </a:r>
            <a:r>
              <a:rPr lang="ru-RU" dirty="0" smtClean="0"/>
              <a:t>.</a:t>
            </a:r>
            <a:endParaRPr lang="ru-RU" dirty="0"/>
          </a:p>
          <a:p>
            <a:endParaRPr lang="ru-RU" dirty="0"/>
          </a:p>
        </p:txBody>
      </p:sp>
      <p:sp>
        <p:nvSpPr>
          <p:cNvPr id="4" name="Номер слайда 3"/>
          <p:cNvSpPr>
            <a:spLocks noGrp="1"/>
          </p:cNvSpPr>
          <p:nvPr>
            <p:ph type="sldNum" sz="quarter" idx="12"/>
          </p:nvPr>
        </p:nvSpPr>
        <p:spPr/>
        <p:txBody>
          <a:bodyPr/>
          <a:lstStyle/>
          <a:p>
            <a:fld id="{579AB637-28A6-4CC5-8D79-7B397DF492F6}" type="slidenum">
              <a:rPr lang="ru-RU" smtClean="0"/>
              <a:pPr/>
              <a:t>14</a:t>
            </a:fld>
            <a:endParaRPr lang="ru-RU"/>
          </a:p>
        </p:txBody>
      </p:sp>
    </p:spTree>
    <p:extLst>
      <p:ext uri="{BB962C8B-B14F-4D97-AF65-F5344CB8AC3E}">
        <p14:creationId xmlns:p14="http://schemas.microsoft.com/office/powerpoint/2010/main" val="2034223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Krylov's</a:t>
            </a:r>
            <a:r>
              <a:rPr lang="en-US" dirty="0"/>
              <a:t> fable </a:t>
            </a:r>
            <a:r>
              <a:rPr lang="ru-RU" dirty="0" smtClean="0"/>
              <a:t>«</a:t>
            </a:r>
            <a:r>
              <a:rPr lang="en-US" dirty="0" smtClean="0"/>
              <a:t>Swan</a:t>
            </a:r>
            <a:r>
              <a:rPr lang="en-US" dirty="0"/>
              <a:t>, cancer and </a:t>
            </a:r>
            <a:r>
              <a:rPr lang="en-US" dirty="0" smtClean="0"/>
              <a:t>pike</a:t>
            </a:r>
            <a:r>
              <a:rPr lang="ru-RU" dirty="0" smtClean="0"/>
              <a:t>»</a:t>
            </a:r>
            <a:endParaRPr lang="ru-RU" dirty="0"/>
          </a:p>
        </p:txBody>
      </p:sp>
      <p:sp>
        <p:nvSpPr>
          <p:cNvPr id="4" name="Номер слайда 3"/>
          <p:cNvSpPr>
            <a:spLocks noGrp="1"/>
          </p:cNvSpPr>
          <p:nvPr>
            <p:ph type="sldNum" sz="quarter" idx="12"/>
          </p:nvPr>
        </p:nvSpPr>
        <p:spPr/>
        <p:txBody>
          <a:bodyPr/>
          <a:lstStyle/>
          <a:p>
            <a:fld id="{579AB637-28A6-4CC5-8D79-7B397DF492F6}" type="slidenum">
              <a:rPr lang="ru-RU" smtClean="0"/>
              <a:pPr/>
              <a:t>15</a:t>
            </a:fld>
            <a:endParaRPr lang="ru-RU"/>
          </a:p>
        </p:txBody>
      </p:sp>
      <p:pic>
        <p:nvPicPr>
          <p:cNvPr id="2050" name="Picture 2" descr="https://placepic.ru/wp-content/uploads/2021/09/8-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3010" y="2005012"/>
            <a:ext cx="654598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946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Russian folk tale about Tops and Roots</a:t>
            </a:r>
            <a:endParaRPr lang="ru-RU" dirty="0"/>
          </a:p>
        </p:txBody>
      </p:sp>
      <p:sp>
        <p:nvSpPr>
          <p:cNvPr id="4" name="Номер слайда 3"/>
          <p:cNvSpPr>
            <a:spLocks noGrp="1"/>
          </p:cNvSpPr>
          <p:nvPr>
            <p:ph type="sldNum" sz="quarter" idx="12"/>
          </p:nvPr>
        </p:nvSpPr>
        <p:spPr/>
        <p:txBody>
          <a:bodyPr/>
          <a:lstStyle/>
          <a:p>
            <a:fld id="{579AB637-28A6-4CC5-8D79-7B397DF492F6}" type="slidenum">
              <a:rPr lang="ru-RU" smtClean="0"/>
              <a:pPr/>
              <a:t>16</a:t>
            </a:fld>
            <a:endParaRPr lang="ru-RU"/>
          </a:p>
        </p:txBody>
      </p:sp>
      <p:pic>
        <p:nvPicPr>
          <p:cNvPr id="3074" name="Picture 2" descr="https://advour.ru/wp-content/uploads/2/5/8/25861dfb1637b0547c45f374e2ac5414.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0533" y="1847850"/>
            <a:ext cx="814603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39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Taxi fare </a:t>
            </a:r>
            <a:r>
              <a:rPr lang="en-US" dirty="0" smtClean="0"/>
              <a:t>structure</a:t>
            </a:r>
            <a:r>
              <a:rPr lang="ru-RU" dirty="0" smtClean="0"/>
              <a:t>: </a:t>
            </a:r>
            <a:r>
              <a:rPr lang="en-US" dirty="0" err="1" smtClean="0"/>
              <a:t>Kazahstan</a:t>
            </a:r>
            <a:endParaRPr lang="ru-RU" dirty="0"/>
          </a:p>
        </p:txBody>
      </p:sp>
      <p:sp>
        <p:nvSpPr>
          <p:cNvPr id="4" name="Номер слайда 3"/>
          <p:cNvSpPr>
            <a:spLocks noGrp="1"/>
          </p:cNvSpPr>
          <p:nvPr>
            <p:ph type="sldNum" sz="quarter" idx="12"/>
          </p:nvPr>
        </p:nvSpPr>
        <p:spPr/>
        <p:txBody>
          <a:bodyPr/>
          <a:lstStyle/>
          <a:p>
            <a:fld id="{579AB637-28A6-4CC5-8D79-7B397DF492F6}" type="slidenum">
              <a:rPr lang="ru-RU" smtClean="0"/>
              <a:pPr/>
              <a:t>17</a:t>
            </a:fld>
            <a:endParaRPr lang="ru-RU"/>
          </a:p>
        </p:txBody>
      </p:sp>
      <p:pic>
        <p:nvPicPr>
          <p:cNvPr id="1026" name="Picture 2" descr="https://dtmto.ru/wp-content/uploads/0/4/b/04b85a61771dad41d0aba4ea5a6939d8.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7568" y="2378189"/>
            <a:ext cx="7934632" cy="252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47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Selfmademan</a:t>
            </a:r>
            <a:r>
              <a:rPr lang="en-US" dirty="0" smtClean="0"/>
              <a:t> – </a:t>
            </a:r>
            <a:r>
              <a:rPr lang="ru-RU" dirty="0" smtClean="0"/>
              <a:t>«</a:t>
            </a:r>
            <a:r>
              <a:rPr lang="en-US" dirty="0" smtClean="0"/>
              <a:t>a </a:t>
            </a:r>
            <a:r>
              <a:rPr lang="en-US" dirty="0"/>
              <a:t>person who owes everything to </a:t>
            </a:r>
            <a:r>
              <a:rPr lang="en-US" dirty="0" smtClean="0"/>
              <a:t>himself</a:t>
            </a:r>
            <a:r>
              <a:rPr lang="ru-RU" dirty="0" smtClean="0"/>
              <a:t>»</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510010204"/>
              </p:ext>
            </p:extLst>
          </p:nvPr>
        </p:nvGraphicFramePr>
        <p:xfrm>
          <a:off x="838200" y="1825625"/>
          <a:ext cx="10515600" cy="31699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377259150"/>
                    </a:ext>
                  </a:extLst>
                </a:gridCol>
                <a:gridCol w="3505200">
                  <a:extLst>
                    <a:ext uri="{9D8B030D-6E8A-4147-A177-3AD203B41FA5}">
                      <a16:colId xmlns:a16="http://schemas.microsoft.com/office/drawing/2014/main" val="4142011631"/>
                    </a:ext>
                  </a:extLst>
                </a:gridCol>
                <a:gridCol w="3505200">
                  <a:extLst>
                    <a:ext uri="{9D8B030D-6E8A-4147-A177-3AD203B41FA5}">
                      <a16:colId xmlns:a16="http://schemas.microsoft.com/office/drawing/2014/main" val="2731931964"/>
                    </a:ext>
                  </a:extLst>
                </a:gridCol>
              </a:tblGrid>
              <a:tr h="370840">
                <a:tc>
                  <a:txBody>
                    <a:bodyPr/>
                    <a:lstStyle/>
                    <a:p>
                      <a:r>
                        <a:rPr lang="en-US" sz="4400" dirty="0" smtClean="0"/>
                        <a:t>Self-employed</a:t>
                      </a:r>
                      <a:endParaRPr lang="ru-RU" sz="4400" dirty="0"/>
                    </a:p>
                  </a:txBody>
                  <a:tcPr/>
                </a:tc>
                <a:tc>
                  <a:txBody>
                    <a:bodyPr/>
                    <a:lstStyle/>
                    <a:p>
                      <a:r>
                        <a:rPr lang="en-US" sz="4000" b="1" i="0" kern="1200" dirty="0" smtClean="0">
                          <a:solidFill>
                            <a:schemeClr val="lt1"/>
                          </a:solidFill>
                          <a:effectLst/>
                          <a:latin typeface="+mn-lt"/>
                          <a:ea typeface="+mn-ea"/>
                          <a:cs typeface="+mn-cs"/>
                        </a:rPr>
                        <a:t>Sole proprietorship</a:t>
                      </a:r>
                      <a:endParaRPr lang="ru-RU" sz="4000" b="1" dirty="0"/>
                    </a:p>
                  </a:txBody>
                  <a:tcPr/>
                </a:tc>
                <a:tc>
                  <a:txBody>
                    <a:bodyPr/>
                    <a:lstStyle/>
                    <a:p>
                      <a:r>
                        <a:rPr lang="en-US" sz="4000" b="1" i="0" kern="1200" dirty="0" smtClean="0">
                          <a:solidFill>
                            <a:schemeClr val="lt1"/>
                          </a:solidFill>
                          <a:effectLst/>
                          <a:latin typeface="+mn-lt"/>
                          <a:ea typeface="+mn-ea"/>
                          <a:cs typeface="+mn-cs"/>
                        </a:rPr>
                        <a:t>Limited liability company (LLC)</a:t>
                      </a:r>
                      <a:endParaRPr lang="ru-RU" sz="4000" b="1" dirty="0"/>
                    </a:p>
                  </a:txBody>
                  <a:tcPr/>
                </a:tc>
                <a:extLst>
                  <a:ext uri="{0D108BD9-81ED-4DB2-BD59-A6C34878D82A}">
                    <a16:rowId xmlns:a16="http://schemas.microsoft.com/office/drawing/2014/main" val="3457435229"/>
                  </a:ext>
                </a:extLst>
              </a:tr>
              <a:tr h="370840">
                <a:tc>
                  <a:txBody>
                    <a:bodyPr/>
                    <a:lstStyle/>
                    <a:p>
                      <a:r>
                        <a:rPr lang="en-US" sz="3600" b="0" i="0" kern="1200" dirty="0" smtClean="0">
                          <a:solidFill>
                            <a:schemeClr val="dk1"/>
                          </a:solidFill>
                          <a:effectLst/>
                          <a:latin typeface="+mn-lt"/>
                          <a:ea typeface="+mn-ea"/>
                          <a:cs typeface="+mn-cs"/>
                        </a:rPr>
                        <a:t>Personal Income</a:t>
                      </a:r>
                      <a:r>
                        <a:rPr lang="en-US" sz="3600" b="0" i="0" kern="1200" baseline="0" dirty="0" smtClean="0">
                          <a:solidFill>
                            <a:schemeClr val="dk1"/>
                          </a:solidFill>
                          <a:effectLst/>
                          <a:latin typeface="+mn-lt"/>
                          <a:ea typeface="+mn-ea"/>
                          <a:cs typeface="+mn-cs"/>
                        </a:rPr>
                        <a:t> </a:t>
                      </a:r>
                      <a:r>
                        <a:rPr lang="en-US" sz="3600" dirty="0" smtClean="0"/>
                        <a:t>Tax 4% &amp;</a:t>
                      </a:r>
                      <a:r>
                        <a:rPr lang="en-US" sz="3600" baseline="0" dirty="0" smtClean="0"/>
                        <a:t> 6% </a:t>
                      </a:r>
                      <a:endParaRPr lang="ru-RU" sz="3600" dirty="0"/>
                    </a:p>
                  </a:txBody>
                  <a:tcPr/>
                </a:tc>
                <a:tc>
                  <a:txBody>
                    <a:bodyPr/>
                    <a:lstStyle/>
                    <a:p>
                      <a:r>
                        <a:rPr lang="en-US" sz="3600" dirty="0" smtClean="0"/>
                        <a:t>Patent Tax</a:t>
                      </a:r>
                      <a:r>
                        <a:rPr lang="en-US" sz="3600" baseline="0" dirty="0" smtClean="0"/>
                        <a:t> System – min amounts</a:t>
                      </a:r>
                      <a:endParaRPr lang="ru-RU" sz="3600" dirty="0"/>
                    </a:p>
                  </a:txBody>
                  <a:tcPr/>
                </a:tc>
                <a:tc>
                  <a:txBody>
                    <a:bodyPr/>
                    <a:lstStyle/>
                    <a:p>
                      <a:r>
                        <a:rPr lang="en-US" sz="3600" dirty="0" smtClean="0"/>
                        <a:t>Income</a:t>
                      </a:r>
                      <a:r>
                        <a:rPr lang="en-US" sz="3600" baseline="0" dirty="0" smtClean="0"/>
                        <a:t> Tax 6% or 15% Tax (</a:t>
                      </a:r>
                      <a:r>
                        <a:rPr lang="en-US" sz="3600" b="0" i="0" kern="1200" dirty="0" smtClean="0">
                          <a:solidFill>
                            <a:schemeClr val="dk1"/>
                          </a:solidFill>
                          <a:effectLst/>
                          <a:latin typeface="+mn-lt"/>
                          <a:ea typeface="+mn-ea"/>
                          <a:cs typeface="+mn-cs"/>
                        </a:rPr>
                        <a:t>Income – Costs)</a:t>
                      </a:r>
                      <a:endParaRPr lang="ru-RU" sz="3600" dirty="0"/>
                    </a:p>
                  </a:txBody>
                  <a:tcPr/>
                </a:tc>
                <a:extLst>
                  <a:ext uri="{0D108BD9-81ED-4DB2-BD59-A6C34878D82A}">
                    <a16:rowId xmlns:a16="http://schemas.microsoft.com/office/drawing/2014/main" val="135357736"/>
                  </a:ext>
                </a:extLst>
              </a:tr>
            </a:tbl>
          </a:graphicData>
        </a:graphic>
      </p:graphicFrame>
      <p:sp>
        <p:nvSpPr>
          <p:cNvPr id="4" name="Номер слайда 3"/>
          <p:cNvSpPr>
            <a:spLocks noGrp="1"/>
          </p:cNvSpPr>
          <p:nvPr>
            <p:ph type="sldNum" sz="quarter" idx="12"/>
          </p:nvPr>
        </p:nvSpPr>
        <p:spPr/>
        <p:txBody>
          <a:bodyPr/>
          <a:lstStyle/>
          <a:p>
            <a:fld id="{579AB637-28A6-4CC5-8D79-7B397DF492F6}" type="slidenum">
              <a:rPr lang="ru-RU" smtClean="0"/>
              <a:pPr/>
              <a:t>18</a:t>
            </a:fld>
            <a:endParaRPr lang="ru-RU"/>
          </a:p>
        </p:txBody>
      </p:sp>
    </p:spTree>
    <p:extLst>
      <p:ext uri="{BB962C8B-B14F-4D97-AF65-F5344CB8AC3E}">
        <p14:creationId xmlns:p14="http://schemas.microsoft.com/office/powerpoint/2010/main" val="3712380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Patent Tax System – min amounts</a:t>
            </a:r>
            <a:r>
              <a:rPr lang="ru-RU"/>
              <a:t/>
            </a:r>
            <a:br>
              <a:rPr lang="ru-RU"/>
            </a:br>
            <a:endParaRPr lang="ru-RU"/>
          </a:p>
        </p:txBody>
      </p:sp>
      <p:graphicFrame>
        <p:nvGraphicFramePr>
          <p:cNvPr id="5" name="Объект 4"/>
          <p:cNvGraphicFramePr>
            <a:graphicFrameLocks noGrp="1"/>
          </p:cNvGraphicFramePr>
          <p:nvPr>
            <p:ph idx="1"/>
            <p:extLst>
              <p:ext uri="{D42A27DB-BD31-4B8C-83A1-F6EECF244321}">
                <p14:modId xmlns:p14="http://schemas.microsoft.com/office/powerpoint/2010/main" val="49514933"/>
              </p:ext>
            </p:extLst>
          </p:nvPr>
        </p:nvGraphicFramePr>
        <p:xfrm>
          <a:off x="587478" y="2344993"/>
          <a:ext cx="9965513" cy="2935224"/>
        </p:xfrm>
        <a:graphic>
          <a:graphicData uri="http://schemas.openxmlformats.org/drawingml/2006/table">
            <a:tbl>
              <a:tblPr firstRow="1" firstCol="1" bandRow="1">
                <a:tableStyleId>{5C22544A-7EE6-4342-B048-85BDC9FD1C3A}</a:tableStyleId>
              </a:tblPr>
              <a:tblGrid>
                <a:gridCol w="1239533">
                  <a:extLst>
                    <a:ext uri="{9D8B030D-6E8A-4147-A177-3AD203B41FA5}">
                      <a16:colId xmlns:a16="http://schemas.microsoft.com/office/drawing/2014/main" val="2324290661"/>
                    </a:ext>
                  </a:extLst>
                </a:gridCol>
                <a:gridCol w="2214048">
                  <a:extLst>
                    <a:ext uri="{9D8B030D-6E8A-4147-A177-3AD203B41FA5}">
                      <a16:colId xmlns:a16="http://schemas.microsoft.com/office/drawing/2014/main" val="4064656645"/>
                    </a:ext>
                  </a:extLst>
                </a:gridCol>
                <a:gridCol w="6511932">
                  <a:extLst>
                    <a:ext uri="{9D8B030D-6E8A-4147-A177-3AD203B41FA5}">
                      <a16:colId xmlns:a16="http://schemas.microsoft.com/office/drawing/2014/main" val="4089777173"/>
                    </a:ext>
                  </a:extLst>
                </a:gridCol>
              </a:tblGrid>
              <a:tr h="504787">
                <a:tc>
                  <a:txBody>
                    <a:bodyPr/>
                    <a:lstStyle/>
                    <a:p>
                      <a:pPr>
                        <a:lnSpc>
                          <a:spcPct val="107000"/>
                        </a:lnSpc>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Business idea</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Location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Proposed legal form</a:t>
                      </a:r>
                      <a:r>
                        <a:rPr lang="en-US" sz="2000" smtClean="0">
                          <a:effectLst/>
                          <a:latin typeface="Calibri" panose="020F0502020204030204" pitchFamily="34" charset="0"/>
                          <a:ea typeface="Calibri" panose="020F0502020204030204" pitchFamily="34" charset="0"/>
                          <a:cs typeface="Times New Roman" panose="02020603050405020304" pitchFamily="18" charset="0"/>
                        </a:rPr>
                        <a:t>, tax system</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4906428"/>
                  </a:ext>
                </a:extLst>
              </a:tr>
              <a:tr h="1915233">
                <a:tc>
                  <a:txBody>
                    <a:bodyPr/>
                    <a:lstStyle/>
                    <a:p>
                      <a:pPr>
                        <a:lnSpc>
                          <a:spcPct val="107000"/>
                        </a:lnSpc>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Atelier for tailoring a classic men's shirt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000" dirty="0" smtClean="0">
                          <a:effectLst/>
                        </a:rPr>
                        <a:t>Т</a:t>
                      </a:r>
                      <a:r>
                        <a:rPr lang="en-US" sz="2000" smtClean="0">
                          <a:effectLst/>
                        </a:rPr>
                        <a:t>omsk</a:t>
                      </a:r>
                      <a:r>
                        <a:rPr lang="ru-RU" sz="2000" smtClean="0">
                          <a:effectLst/>
                        </a:rPr>
                        <a:t>, </a:t>
                      </a:r>
                      <a:r>
                        <a:rPr lang="en-US" sz="2000" smtClean="0">
                          <a:effectLst/>
                        </a:rPr>
                        <a:t>street</a:t>
                      </a:r>
                      <a:r>
                        <a:rPr lang="ru-RU" sz="2000" smtClean="0">
                          <a:effectLst/>
                        </a:rPr>
                        <a:t> </a:t>
                      </a:r>
                      <a:r>
                        <a:rPr lang="ru-RU" sz="2000" dirty="0">
                          <a:effectLst/>
                        </a:rPr>
                        <a:t>Никитина 8а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000" b="1" dirty="0">
                          <a:effectLst/>
                        </a:rPr>
                        <a:t>ИП, ПСН</a:t>
                      </a:r>
                      <a:r>
                        <a:rPr lang="ru-RU" sz="2000" dirty="0">
                          <a:effectLst/>
                        </a:rPr>
                        <a:t> при численности 3 </a:t>
                      </a:r>
                      <a:r>
                        <a:rPr lang="ru-RU" sz="2000" dirty="0" smtClean="0">
                          <a:effectLst/>
                        </a:rPr>
                        <a:t>человека. </a:t>
                      </a:r>
                      <a:r>
                        <a:rPr lang="ru-RU" sz="2000" dirty="0">
                          <a:effectLst/>
                        </a:rPr>
                        <a:t>Стоимость патента за 2 месяца 7 420 руб./3710 в месяц, льготы 0% для данного вида деятельности нет. </a:t>
                      </a:r>
                    </a:p>
                    <a:p>
                      <a:pPr>
                        <a:lnSpc>
                          <a:spcPct val="107000"/>
                        </a:lnSpc>
                        <a:spcAft>
                          <a:spcPts val="0"/>
                        </a:spcAft>
                      </a:pPr>
                      <a:r>
                        <a:rPr lang="ru-RU" sz="2000" b="1" smtClean="0">
                          <a:effectLst/>
                        </a:rPr>
                        <a:t>+УСН </a:t>
                      </a:r>
                      <a:r>
                        <a:rPr lang="ru-RU" sz="2000" b="1" dirty="0">
                          <a:effectLst/>
                        </a:rPr>
                        <a:t>(</a:t>
                      </a:r>
                      <a:r>
                        <a:rPr lang="ru-RU" sz="2000" b="1" dirty="0" smtClean="0">
                          <a:effectLst/>
                        </a:rPr>
                        <a:t>Доходы </a:t>
                      </a:r>
                      <a:r>
                        <a:rPr lang="ru-RU" sz="2000" b="1" dirty="0">
                          <a:effectLst/>
                        </a:rPr>
                        <a:t>– </a:t>
                      </a:r>
                      <a:r>
                        <a:rPr lang="ru-RU" sz="2000" b="1" dirty="0" smtClean="0">
                          <a:effectLst/>
                        </a:rPr>
                        <a:t>Расходы), </a:t>
                      </a:r>
                      <a:r>
                        <a:rPr lang="ru-RU" sz="2000" dirty="0">
                          <a:effectLst/>
                        </a:rPr>
                        <a:t>основная ставка в ТО 10%, есть льгота 0% до 31.12.2023 г. если: годовой доход меньше 200/10, численность менее 15, ФОТ на каждого работника не менее 2-хМРОТ, МРОТ на 2023 год 16242р.</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828190"/>
                  </a:ext>
                </a:extLst>
              </a:tr>
            </a:tbl>
          </a:graphicData>
        </a:graphic>
      </p:graphicFrame>
      <p:sp>
        <p:nvSpPr>
          <p:cNvPr id="4" name="Номер слайда 3"/>
          <p:cNvSpPr>
            <a:spLocks noGrp="1"/>
          </p:cNvSpPr>
          <p:nvPr>
            <p:ph type="sldNum" sz="quarter" idx="12"/>
          </p:nvPr>
        </p:nvSpPr>
        <p:spPr/>
        <p:txBody>
          <a:bodyPr/>
          <a:lstStyle/>
          <a:p>
            <a:fld id="{579AB637-28A6-4CC5-8D79-7B397DF492F6}" type="slidenum">
              <a:rPr lang="ru-RU" smtClean="0"/>
              <a:pPr/>
              <a:t>19</a:t>
            </a:fld>
            <a:endParaRPr lang="ru-RU"/>
          </a:p>
        </p:txBody>
      </p:sp>
    </p:spTree>
    <p:extLst>
      <p:ext uri="{BB962C8B-B14F-4D97-AF65-F5344CB8AC3E}">
        <p14:creationId xmlns:p14="http://schemas.microsoft.com/office/powerpoint/2010/main" val="25936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2022</a:t>
            </a:r>
            <a:r>
              <a:rPr lang="ru-RU" dirty="0" smtClean="0"/>
              <a:t>:</a:t>
            </a:r>
            <a:r>
              <a:rPr lang="en-US" dirty="0" smtClean="0"/>
              <a:t>There is no market anymore</a:t>
            </a:r>
            <a:endParaRPr lang="ru-RU" dirty="0"/>
          </a:p>
        </p:txBody>
      </p:sp>
      <p:graphicFrame>
        <p:nvGraphicFramePr>
          <p:cNvPr id="5" name="Объект 4"/>
          <p:cNvGraphicFramePr>
            <a:graphicFrameLocks noGrp="1"/>
          </p:cNvGraphicFramePr>
          <p:nvPr>
            <p:ph sz="half" idx="1"/>
            <p:extLst>
              <p:ext uri="{D42A27DB-BD31-4B8C-83A1-F6EECF244321}">
                <p14:modId xmlns:p14="http://schemas.microsoft.com/office/powerpoint/2010/main" val="1647528553"/>
              </p:ext>
            </p:extLst>
          </p:nvPr>
        </p:nvGraphicFramePr>
        <p:xfrm>
          <a:off x="838200" y="1825625"/>
          <a:ext cx="5182167" cy="3682288"/>
        </p:xfrm>
        <a:graphic>
          <a:graphicData uri="http://schemas.openxmlformats.org/drawingml/2006/table">
            <a:tbl>
              <a:tblPr firstRow="1" firstCol="1" bandRow="1">
                <a:tableStyleId>{5C22544A-7EE6-4342-B048-85BDC9FD1C3A}</a:tableStyleId>
              </a:tblPr>
              <a:tblGrid>
                <a:gridCol w="5182167">
                  <a:extLst>
                    <a:ext uri="{9D8B030D-6E8A-4147-A177-3AD203B41FA5}">
                      <a16:colId xmlns:a16="http://schemas.microsoft.com/office/drawing/2014/main" val="3234007673"/>
                    </a:ext>
                  </a:extLst>
                </a:gridCol>
              </a:tblGrid>
              <a:tr h="1286153">
                <a:tc>
                  <a:txBody>
                    <a:bodyPr/>
                    <a:lstStyle/>
                    <a:p>
                      <a:pPr>
                        <a:lnSpc>
                          <a:spcPct val="107000"/>
                        </a:lnSpc>
                        <a:spcAft>
                          <a:spcPts val="0"/>
                        </a:spcAft>
                      </a:pPr>
                      <a:r>
                        <a:rPr lang="en-US" sz="2400" dirty="0">
                          <a:effectLst/>
                        </a:rPr>
                        <a:t>World Energy- and Agrarian Crises 2022</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4" marR="151554" marT="0" marB="0"/>
                </a:tc>
                <a:extLst>
                  <a:ext uri="{0D108BD9-81ED-4DB2-BD59-A6C34878D82A}">
                    <a16:rowId xmlns:a16="http://schemas.microsoft.com/office/drawing/2014/main" val="3340812786"/>
                  </a:ext>
                </a:extLst>
              </a:tr>
              <a:tr h="602771">
                <a:tc>
                  <a:txBody>
                    <a:bodyPr/>
                    <a:lstStyle/>
                    <a:p>
                      <a:pPr>
                        <a:lnSpc>
                          <a:spcPct val="107000"/>
                        </a:lnSpc>
                        <a:spcAft>
                          <a:spcPts val="0"/>
                        </a:spcAft>
                      </a:pPr>
                      <a:r>
                        <a:rPr lang="en-US" sz="2400" dirty="0">
                          <a:effectLst/>
                        </a:rPr>
                        <a:t>Great Reset</a:t>
                      </a:r>
                      <a:r>
                        <a:rPr lang="ru-RU" sz="2400" dirty="0">
                          <a:effectLst/>
                        </a:rPr>
                        <a:t>, </a:t>
                      </a:r>
                      <a:r>
                        <a:rPr lang="en-US" sz="2400" dirty="0">
                          <a:effectLst/>
                        </a:rPr>
                        <a:t>Davos</a:t>
                      </a:r>
                      <a:r>
                        <a:rPr lang="ru-RU" sz="2400" dirty="0">
                          <a:effectLst/>
                        </a:rPr>
                        <a:t>: 2021</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4" marR="151554" marT="0" marB="0"/>
                </a:tc>
                <a:extLst>
                  <a:ext uri="{0D108BD9-81ED-4DB2-BD59-A6C34878D82A}">
                    <a16:rowId xmlns:a16="http://schemas.microsoft.com/office/drawing/2014/main" val="407307020"/>
                  </a:ext>
                </a:extLst>
              </a:tr>
              <a:tr h="448341">
                <a:tc>
                  <a:txBody>
                    <a:bodyPr/>
                    <a:lstStyle/>
                    <a:p>
                      <a:pPr>
                        <a:lnSpc>
                          <a:spcPct val="107000"/>
                        </a:lnSpc>
                        <a:spcAft>
                          <a:spcPts val="0"/>
                        </a:spcAft>
                      </a:pPr>
                      <a:r>
                        <a:rPr lang="en-US" sz="2400" dirty="0">
                          <a:effectLst/>
                        </a:rPr>
                        <a:t>COVID-19</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4" marR="151554" marT="0" marB="0"/>
                </a:tc>
                <a:extLst>
                  <a:ext uri="{0D108BD9-81ED-4DB2-BD59-A6C34878D82A}">
                    <a16:rowId xmlns:a16="http://schemas.microsoft.com/office/drawing/2014/main" val="2602572843"/>
                  </a:ext>
                </a:extLst>
              </a:tr>
              <a:tr h="448341">
                <a:tc>
                  <a:txBody>
                    <a:bodyPr/>
                    <a:lstStyle/>
                    <a:p>
                      <a:pPr>
                        <a:lnSpc>
                          <a:spcPct val="107000"/>
                        </a:lnSpc>
                        <a:spcAft>
                          <a:spcPts val="0"/>
                        </a:spcAft>
                      </a:pPr>
                      <a:r>
                        <a:rPr lang="en-US" sz="2400" dirty="0">
                          <a:effectLst/>
                        </a:rPr>
                        <a:t>Trade Wars USA-China, USA-EU -2018</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4" marR="151554" marT="0" marB="0"/>
                </a:tc>
                <a:extLst>
                  <a:ext uri="{0D108BD9-81ED-4DB2-BD59-A6C34878D82A}">
                    <a16:rowId xmlns:a16="http://schemas.microsoft.com/office/drawing/2014/main" val="2173136500"/>
                  </a:ext>
                </a:extLst>
              </a:tr>
              <a:tr h="448341">
                <a:tc>
                  <a:txBody>
                    <a:bodyPr/>
                    <a:lstStyle/>
                    <a:p>
                      <a:pPr>
                        <a:lnSpc>
                          <a:spcPct val="107000"/>
                        </a:lnSpc>
                        <a:spcAft>
                          <a:spcPts val="0"/>
                        </a:spcAft>
                      </a:pPr>
                      <a:r>
                        <a:rPr lang="en-US" sz="2400" dirty="0">
                          <a:effectLst/>
                        </a:rPr>
                        <a:t>Arab Revolution-2010</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4" marR="151554" marT="0" marB="0"/>
                </a:tc>
                <a:extLst>
                  <a:ext uri="{0D108BD9-81ED-4DB2-BD59-A6C34878D82A}">
                    <a16:rowId xmlns:a16="http://schemas.microsoft.com/office/drawing/2014/main" val="1660566528"/>
                  </a:ext>
                </a:extLst>
              </a:tr>
              <a:tr h="448341">
                <a:tc>
                  <a:txBody>
                    <a:bodyPr/>
                    <a:lstStyle/>
                    <a:p>
                      <a:pPr>
                        <a:lnSpc>
                          <a:spcPct val="107000"/>
                        </a:lnSpc>
                        <a:spcAft>
                          <a:spcPts val="0"/>
                        </a:spcAft>
                      </a:pPr>
                      <a:r>
                        <a:rPr lang="en-US" sz="2400" dirty="0">
                          <a:effectLst/>
                        </a:rPr>
                        <a:t>Global Financial Crisis 2008-2009</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4" marR="151554" marT="0" marB="0"/>
                </a:tc>
                <a:extLst>
                  <a:ext uri="{0D108BD9-81ED-4DB2-BD59-A6C34878D82A}">
                    <a16:rowId xmlns:a16="http://schemas.microsoft.com/office/drawing/2014/main" val="3642873130"/>
                  </a:ext>
                </a:extLst>
              </a:tr>
            </a:tbl>
          </a:graphicData>
        </a:graphic>
      </p:graphicFrame>
      <p:sp>
        <p:nvSpPr>
          <p:cNvPr id="8" name="Объект 7"/>
          <p:cNvSpPr>
            <a:spLocks noGrp="1"/>
          </p:cNvSpPr>
          <p:nvPr>
            <p:ph sz="half" idx="2"/>
          </p:nvPr>
        </p:nvSpPr>
        <p:spPr/>
        <p:txBody>
          <a:bodyPr>
            <a:normAutofit/>
          </a:bodyPr>
          <a:lstStyle/>
          <a:p>
            <a:pPr marL="0" indent="0">
              <a:buNone/>
            </a:pPr>
            <a:r>
              <a:rPr lang="en-US" sz="4000" dirty="0" smtClean="0"/>
              <a:t>Do</a:t>
            </a:r>
            <a:r>
              <a:rPr lang="ru-RU" sz="4000" dirty="0" smtClean="0"/>
              <a:t> </a:t>
            </a:r>
            <a:r>
              <a:rPr lang="en-US" sz="4000" dirty="0" smtClean="0"/>
              <a:t>not pay, UK. Liz </a:t>
            </a:r>
            <a:r>
              <a:rPr lang="en-US" sz="4000" dirty="0" err="1" smtClean="0"/>
              <a:t>Trass</a:t>
            </a:r>
            <a:r>
              <a:rPr lang="en-US" sz="4000" dirty="0"/>
              <a:t>.</a:t>
            </a:r>
            <a:endParaRPr lang="en-US" sz="4000" dirty="0" smtClean="0"/>
          </a:p>
          <a:p>
            <a:pPr marL="0" indent="0">
              <a:buNone/>
            </a:pPr>
            <a:r>
              <a:rPr lang="en-US" sz="4000" dirty="0" smtClean="0"/>
              <a:t>Jeff Bezos vs. </a:t>
            </a:r>
            <a:r>
              <a:rPr lang="en-US" sz="4000" dirty="0" err="1" smtClean="0"/>
              <a:t>Baiden</a:t>
            </a:r>
            <a:r>
              <a:rPr lang="en-US" sz="4000" dirty="0" smtClean="0"/>
              <a:t>. </a:t>
            </a:r>
          </a:p>
          <a:p>
            <a:pPr marL="0" indent="0">
              <a:buNone/>
            </a:pPr>
            <a:r>
              <a:rPr lang="ru-RU" sz="4000" dirty="0"/>
              <a:t>«</a:t>
            </a:r>
            <a:r>
              <a:rPr lang="en-US" sz="4000" dirty="0"/>
              <a:t>Price cup</a:t>
            </a:r>
            <a:r>
              <a:rPr lang="ru-RU" sz="4000" dirty="0"/>
              <a:t>»</a:t>
            </a:r>
            <a:r>
              <a:rPr lang="en-US" sz="4000" dirty="0"/>
              <a:t> for Russian commodities.</a:t>
            </a:r>
          </a:p>
          <a:p>
            <a:pPr marL="0" indent="0">
              <a:buNone/>
            </a:pPr>
            <a:endParaRPr lang="en-US" sz="4000" dirty="0" smtClean="0"/>
          </a:p>
          <a:p>
            <a:pPr marL="0" indent="0">
              <a:buNone/>
            </a:pPr>
            <a:endParaRPr lang="ru-RU" sz="4000" dirty="0"/>
          </a:p>
        </p:txBody>
      </p:sp>
      <p:sp>
        <p:nvSpPr>
          <p:cNvPr id="4" name="Номер слайда 3"/>
          <p:cNvSpPr>
            <a:spLocks noGrp="1"/>
          </p:cNvSpPr>
          <p:nvPr>
            <p:ph type="sldNum" sz="quarter" idx="12"/>
          </p:nvPr>
        </p:nvSpPr>
        <p:spPr/>
        <p:txBody>
          <a:bodyPr/>
          <a:lstStyle/>
          <a:p>
            <a:fld id="{579AB637-28A6-4CC5-8D79-7B397DF492F6}" type="slidenum">
              <a:rPr lang="ru-RU" smtClean="0"/>
              <a:pPr/>
              <a:t>2</a:t>
            </a:fld>
            <a:endParaRPr lang="ru-RU"/>
          </a:p>
        </p:txBody>
      </p:sp>
      <p:sp>
        <p:nvSpPr>
          <p:cNvPr id="6" name="Rectangle 1"/>
          <p:cNvSpPr>
            <a:spLocks noChangeArrowheads="1"/>
          </p:cNvSpPr>
          <p:nvPr/>
        </p:nvSpPr>
        <p:spPr bwMode="auto">
          <a:xfrm>
            <a:off x="-619955" y="1191035"/>
            <a:ext cx="1223142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829852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endParaRPr lang="ru-RU" dirty="0" smtClean="0"/>
          </a:p>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3777075943"/>
              </p:ext>
            </p:extLst>
          </p:nvPr>
        </p:nvGraphicFramePr>
        <p:xfrm>
          <a:off x="2168013" y="337625"/>
          <a:ext cx="7534786" cy="6398325"/>
        </p:xfrm>
        <a:graphic>
          <a:graphicData uri="http://schemas.openxmlformats.org/drawingml/2006/table">
            <a:tbl>
              <a:tblPr firstRow="1" bandRow="1">
                <a:tableStyleId>{5C22544A-7EE6-4342-B048-85BDC9FD1C3A}</a:tableStyleId>
              </a:tblPr>
              <a:tblGrid>
                <a:gridCol w="3767393">
                  <a:extLst>
                    <a:ext uri="{9D8B030D-6E8A-4147-A177-3AD203B41FA5}">
                      <a16:colId xmlns:a16="http://schemas.microsoft.com/office/drawing/2014/main" val="2122160980"/>
                    </a:ext>
                  </a:extLst>
                </a:gridCol>
                <a:gridCol w="3767393">
                  <a:extLst>
                    <a:ext uri="{9D8B030D-6E8A-4147-A177-3AD203B41FA5}">
                      <a16:colId xmlns:a16="http://schemas.microsoft.com/office/drawing/2014/main" val="751310947"/>
                    </a:ext>
                  </a:extLst>
                </a:gridCol>
              </a:tblGrid>
              <a:tr h="2236763">
                <a:tc>
                  <a:txBody>
                    <a:bodyPr/>
                    <a:lstStyle/>
                    <a:p>
                      <a:pPr algn="ctr"/>
                      <a:r>
                        <a:rPr lang="en-US" sz="1800" b="1" dirty="0" smtClean="0"/>
                        <a:t>Business concept </a:t>
                      </a:r>
                      <a:r>
                        <a:rPr lang="ru-RU" sz="1800" b="1" dirty="0" smtClean="0"/>
                        <a:t>«</a:t>
                      </a:r>
                      <a:r>
                        <a:rPr lang="en-US" sz="1800" b="1" dirty="0" smtClean="0"/>
                        <a:t>Creating shared value (CSV)</a:t>
                      </a:r>
                      <a:r>
                        <a:rPr lang="ru-RU" sz="1800" b="1" dirty="0" smtClean="0"/>
                        <a:t>»:</a:t>
                      </a:r>
                    </a:p>
                    <a:p>
                      <a:pPr algn="ctr"/>
                      <a:r>
                        <a:rPr lang="en-US" sz="1800" b="0" i="0" kern="1200" dirty="0" smtClean="0">
                          <a:solidFill>
                            <a:schemeClr val="lt1"/>
                          </a:solidFill>
                          <a:effectLst/>
                          <a:latin typeface="+mn-lt"/>
                          <a:ea typeface="+mn-ea"/>
                          <a:cs typeface="+mn-cs"/>
                        </a:rPr>
                        <a:t>proposed by Porter and Kramer in 2011</a:t>
                      </a:r>
                      <a:r>
                        <a:rPr lang="en-US" sz="1800" b="1" dirty="0" smtClean="0"/>
                        <a:t> </a:t>
                      </a:r>
                      <a:endParaRPr lang="ru-RU" sz="1800" dirty="0"/>
                    </a:p>
                  </a:txBody>
                  <a:tcPr anchor="ctr"/>
                </a:tc>
                <a:tc>
                  <a:txBody>
                    <a:bodyPr/>
                    <a:lstStyle/>
                    <a:p>
                      <a:pPr algn="ctr"/>
                      <a:endParaRPr lang="ru-RU" sz="1800" dirty="0" smtClean="0"/>
                    </a:p>
                    <a:p>
                      <a:pPr algn="ctr"/>
                      <a:endParaRPr lang="ru-RU" sz="1800" dirty="0" smtClean="0"/>
                    </a:p>
                    <a:p>
                      <a:pPr algn="ctr"/>
                      <a:endParaRPr lang="ru-RU" sz="1800" dirty="0" smtClean="0"/>
                    </a:p>
                    <a:p>
                      <a:pPr algn="ctr"/>
                      <a:r>
                        <a:rPr lang="en-US" sz="1800" dirty="0" smtClean="0"/>
                        <a:t>Capitalism against Capitalism (M. </a:t>
                      </a:r>
                      <a:r>
                        <a:rPr lang="en-US" sz="1800" dirty="0" err="1" smtClean="0"/>
                        <a:t>Alber</a:t>
                      </a:r>
                      <a:r>
                        <a:rPr lang="en-US" sz="1800" dirty="0" smtClean="0"/>
                        <a:t>)</a:t>
                      </a:r>
                      <a:endParaRPr lang="ru-RU" sz="1800" dirty="0" smtClean="0"/>
                    </a:p>
                    <a:p>
                      <a:pPr algn="ctr"/>
                      <a:endParaRPr lang="ru-RU" sz="1800" dirty="0" smtClean="0"/>
                    </a:p>
                    <a:p>
                      <a:pPr algn="ctr"/>
                      <a:endParaRPr lang="ru-RU" sz="1800" dirty="0" smtClean="0"/>
                    </a:p>
                    <a:p>
                      <a:pPr algn="ctr"/>
                      <a:endParaRPr lang="ru-RU" sz="1800" dirty="0" smtClean="0"/>
                    </a:p>
                    <a:p>
                      <a:pPr algn="ctr"/>
                      <a:endParaRPr lang="ru-RU" sz="1800" dirty="0"/>
                    </a:p>
                  </a:txBody>
                  <a:tcPr anchor="ctr"/>
                </a:tc>
                <a:extLst>
                  <a:ext uri="{0D108BD9-81ED-4DB2-BD59-A6C34878D82A}">
                    <a16:rowId xmlns:a16="http://schemas.microsoft.com/office/drawing/2014/main" val="1003797072"/>
                  </a:ext>
                </a:extLst>
              </a:tr>
              <a:tr h="3838005">
                <a:tc>
                  <a:txBody>
                    <a:bodyPr/>
                    <a:lstStyle/>
                    <a:p>
                      <a:pPr algn="just"/>
                      <a:r>
                        <a:rPr lang="en-US" sz="1600" dirty="0" smtClean="0"/>
                        <a:t>Creating Shared Value (CSV) has been presented as the </a:t>
                      </a:r>
                      <a:r>
                        <a:rPr lang="en-US" sz="1600" dirty="0" err="1" smtClean="0"/>
                        <a:t>saviour</a:t>
                      </a:r>
                      <a:r>
                        <a:rPr lang="en-US" sz="1600" dirty="0" smtClean="0"/>
                        <a:t> of capitalism, a way to vanquish the perception that business profit at the expense of society.</a:t>
                      </a:r>
                      <a:endParaRPr lang="ru-RU" sz="1600" dirty="0"/>
                    </a:p>
                  </a:txBody>
                  <a:tcPr anchor="ctr"/>
                </a:tc>
                <a:tc>
                  <a:txBody>
                    <a:bodyPr/>
                    <a:lstStyle/>
                    <a:p>
                      <a:pPr algn="just"/>
                      <a:endParaRPr lang="ru-RU" sz="1600" dirty="0" smtClean="0">
                        <a:solidFill>
                          <a:srgbClr val="FF0000"/>
                        </a:solidFill>
                      </a:endParaRPr>
                    </a:p>
                    <a:p>
                      <a:pPr algn="just"/>
                      <a:r>
                        <a:rPr lang="ru-RU" sz="1600" dirty="0" smtClean="0"/>
                        <a:t>     </a:t>
                      </a:r>
                      <a:r>
                        <a:rPr lang="en-US" sz="1600" dirty="0" smtClean="0"/>
                        <a:t>Rhenish-Japanese industrial model</a:t>
                      </a:r>
                      <a:r>
                        <a:rPr lang="ru-RU" sz="1600" dirty="0" smtClean="0"/>
                        <a:t> </a:t>
                      </a:r>
                    </a:p>
                    <a:p>
                      <a:pPr algn="just"/>
                      <a:r>
                        <a:rPr lang="ru-RU" sz="1600" dirty="0" smtClean="0"/>
                        <a:t>     </a:t>
                      </a:r>
                      <a:r>
                        <a:rPr lang="en-US" sz="1600" dirty="0" smtClean="0"/>
                        <a:t>vs.</a:t>
                      </a:r>
                      <a:r>
                        <a:rPr lang="en-US" sz="1600" baseline="0" dirty="0" smtClean="0"/>
                        <a:t> </a:t>
                      </a:r>
                      <a:r>
                        <a:rPr lang="ru-RU" sz="1600" baseline="0" dirty="0" smtClean="0"/>
                        <a:t> </a:t>
                      </a:r>
                      <a:r>
                        <a:rPr lang="en-US" sz="1600" baseline="0" dirty="0" smtClean="0"/>
                        <a:t>Anglo-Saxon</a:t>
                      </a:r>
                      <a:r>
                        <a:rPr lang="ru-RU" sz="1600" baseline="0" dirty="0" smtClean="0"/>
                        <a:t> </a:t>
                      </a:r>
                      <a:r>
                        <a:rPr lang="en-US" sz="1600" baseline="0" dirty="0" smtClean="0"/>
                        <a:t>speculative</a:t>
                      </a:r>
                      <a:r>
                        <a:rPr lang="ru-RU" sz="1600" baseline="0" dirty="0" smtClean="0"/>
                        <a:t> </a:t>
                      </a:r>
                      <a:r>
                        <a:rPr lang="en-US" sz="1600" dirty="0" smtClean="0"/>
                        <a:t>model.</a:t>
                      </a:r>
                      <a:r>
                        <a:rPr lang="en-US" sz="1600" baseline="0" dirty="0" smtClean="0"/>
                        <a:t> </a:t>
                      </a:r>
                      <a:endParaRPr lang="ru-RU" sz="1600" dirty="0"/>
                    </a:p>
                  </a:txBody>
                  <a:tcPr anchor="ctr"/>
                </a:tc>
                <a:extLst>
                  <a:ext uri="{0D108BD9-81ED-4DB2-BD59-A6C34878D82A}">
                    <a16:rowId xmlns:a16="http://schemas.microsoft.com/office/drawing/2014/main" val="58225711"/>
                  </a:ext>
                </a:extLst>
              </a:tr>
            </a:tbl>
          </a:graphicData>
        </a:graphic>
      </p:graphicFrame>
      <p:sp>
        <p:nvSpPr>
          <p:cNvPr id="5" name="Номер слайда 4"/>
          <p:cNvSpPr>
            <a:spLocks noGrp="1"/>
          </p:cNvSpPr>
          <p:nvPr>
            <p:ph type="sldNum" sz="quarter" idx="12"/>
          </p:nvPr>
        </p:nvSpPr>
        <p:spPr/>
        <p:txBody>
          <a:bodyPr/>
          <a:lstStyle/>
          <a:p>
            <a:fld id="{579AB637-28A6-4CC5-8D79-7B397DF492F6}" type="slidenum">
              <a:rPr lang="ru-RU" sz="1600" b="1" smtClean="0">
                <a:solidFill>
                  <a:schemeClr val="tx1">
                    <a:lumMod val="85000"/>
                    <a:lumOff val="15000"/>
                  </a:schemeClr>
                </a:solidFill>
                <a:latin typeface="Times New Roman" pitchFamily="18" charset="0"/>
                <a:cs typeface="Times New Roman" pitchFamily="18" charset="0"/>
              </a:rPr>
              <a:pPr/>
              <a:t>20</a:t>
            </a:fld>
            <a:endParaRPr lang="ru-RU" sz="1600" b="1" dirty="0">
              <a:solidFill>
                <a:schemeClr val="tx1">
                  <a:lumMod val="85000"/>
                  <a:lumOff val="1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79146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en-US" dirty="0" smtClean="0"/>
              <a:t>Market </a:t>
            </a:r>
            <a:r>
              <a:rPr lang="en-US" dirty="0"/>
              <a:t>in the </a:t>
            </a:r>
            <a:r>
              <a:rPr lang="en-US" dirty="0" smtClean="0"/>
              <a:t>Rhenish-Japanese </a:t>
            </a:r>
            <a:r>
              <a:rPr lang="en-US" dirty="0"/>
              <a:t>industrial </a:t>
            </a:r>
            <a:r>
              <a:rPr lang="en-US" dirty="0" smtClean="0"/>
              <a:t>model</a:t>
            </a:r>
            <a:r>
              <a:rPr lang="ru-RU" dirty="0" smtClean="0"/>
              <a:t> </a:t>
            </a:r>
            <a:r>
              <a:rPr lang="ru-RU" dirty="0"/>
              <a:t/>
            </a:r>
            <a:br>
              <a:rPr lang="ru-RU" dirty="0"/>
            </a:br>
            <a:r>
              <a:rPr lang="ru-RU" dirty="0"/>
              <a:t>   </a:t>
            </a:r>
          </a:p>
        </p:txBody>
      </p:sp>
      <p:graphicFrame>
        <p:nvGraphicFramePr>
          <p:cNvPr id="5" name="Объект 4"/>
          <p:cNvGraphicFramePr>
            <a:graphicFrameLocks noGrp="1"/>
          </p:cNvGraphicFramePr>
          <p:nvPr>
            <p:ph idx="1"/>
            <p:extLst>
              <p:ext uri="{D42A27DB-BD31-4B8C-83A1-F6EECF244321}">
                <p14:modId xmlns:p14="http://schemas.microsoft.com/office/powerpoint/2010/main" val="4284524"/>
              </p:ext>
            </p:extLst>
          </p:nvPr>
        </p:nvGraphicFramePr>
        <p:xfrm>
          <a:off x="616974" y="1684427"/>
          <a:ext cx="10621296" cy="3422776"/>
        </p:xfrm>
        <a:graphic>
          <a:graphicData uri="http://schemas.openxmlformats.org/drawingml/2006/table">
            <a:tbl>
              <a:tblPr firstRow="1" bandRow="1">
                <a:tableStyleId>{5C22544A-7EE6-4342-B048-85BDC9FD1C3A}</a:tableStyleId>
              </a:tblPr>
              <a:tblGrid>
                <a:gridCol w="2655324">
                  <a:extLst>
                    <a:ext uri="{9D8B030D-6E8A-4147-A177-3AD203B41FA5}">
                      <a16:colId xmlns:a16="http://schemas.microsoft.com/office/drawing/2014/main" val="2114101636"/>
                    </a:ext>
                  </a:extLst>
                </a:gridCol>
                <a:gridCol w="2655324">
                  <a:extLst>
                    <a:ext uri="{9D8B030D-6E8A-4147-A177-3AD203B41FA5}">
                      <a16:colId xmlns:a16="http://schemas.microsoft.com/office/drawing/2014/main" val="3847419021"/>
                    </a:ext>
                  </a:extLst>
                </a:gridCol>
                <a:gridCol w="2655324">
                  <a:extLst>
                    <a:ext uri="{9D8B030D-6E8A-4147-A177-3AD203B41FA5}">
                      <a16:colId xmlns:a16="http://schemas.microsoft.com/office/drawing/2014/main" val="4266793386"/>
                    </a:ext>
                  </a:extLst>
                </a:gridCol>
                <a:gridCol w="2655324">
                  <a:extLst>
                    <a:ext uri="{9D8B030D-6E8A-4147-A177-3AD203B41FA5}">
                      <a16:colId xmlns:a16="http://schemas.microsoft.com/office/drawing/2014/main" val="223157239"/>
                    </a:ext>
                  </a:extLst>
                </a:gridCol>
              </a:tblGrid>
              <a:tr h="532642">
                <a:tc>
                  <a:txBody>
                    <a:bodyPr/>
                    <a:lstStyle/>
                    <a:p>
                      <a:endParaRPr lang="ru-RU" dirty="0"/>
                    </a:p>
                  </a:txBody>
                  <a:tcPr/>
                </a:tc>
                <a:tc>
                  <a:txBody>
                    <a:bodyPr/>
                    <a:lstStyle/>
                    <a:p>
                      <a:r>
                        <a:rPr lang="en-US" dirty="0" smtClean="0"/>
                        <a:t>Non-market</a:t>
                      </a:r>
                      <a:r>
                        <a:rPr lang="ru-RU" baseline="0" dirty="0" smtClean="0"/>
                        <a:t> </a:t>
                      </a:r>
                      <a:r>
                        <a:rPr lang="en-US" baseline="0" dirty="0" smtClean="0"/>
                        <a:t>goods</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Mixed </a:t>
                      </a:r>
                      <a:r>
                        <a:rPr lang="en-US" baseline="0" dirty="0" smtClean="0"/>
                        <a:t>goods</a:t>
                      </a:r>
                      <a:endParaRPr lang="ru-RU" dirty="0" smtClean="0"/>
                    </a:p>
                    <a:p>
                      <a:endParaRPr lang="ru-RU" dirty="0"/>
                    </a:p>
                  </a:txBody>
                  <a:tcPr/>
                </a:tc>
                <a:tc>
                  <a:txBody>
                    <a:bodyPr/>
                    <a:lstStyle/>
                    <a:p>
                      <a:r>
                        <a:rPr lang="en-US" dirty="0" smtClean="0"/>
                        <a:t>Market goods</a:t>
                      </a:r>
                      <a:endParaRPr lang="ru-RU" dirty="0"/>
                    </a:p>
                  </a:txBody>
                  <a:tcPr/>
                </a:tc>
                <a:extLst>
                  <a:ext uri="{0D108BD9-81ED-4DB2-BD59-A6C34878D82A}">
                    <a16:rowId xmlns:a16="http://schemas.microsoft.com/office/drawing/2014/main" val="2164241794"/>
                  </a:ext>
                </a:extLst>
              </a:tr>
              <a:tr h="308594">
                <a:tc>
                  <a:txBody>
                    <a:bodyPr/>
                    <a:lstStyle/>
                    <a:p>
                      <a:r>
                        <a:rPr lang="en-US" dirty="0" smtClean="0"/>
                        <a:t>Religions</a:t>
                      </a:r>
                      <a:endParaRPr lang="ru-RU" dirty="0"/>
                    </a:p>
                  </a:txBody>
                  <a:tcPr/>
                </a:tc>
                <a:tc>
                  <a:txBody>
                    <a:bodyPr/>
                    <a:lstStyle/>
                    <a:p>
                      <a:r>
                        <a:rPr lang="en-US" dirty="0" smtClean="0"/>
                        <a:t>                       +</a:t>
                      </a:r>
                      <a:endParaRPr lang="ru-RU" dirty="0"/>
                    </a:p>
                  </a:txBody>
                  <a:tcPr/>
                </a:tc>
                <a:tc>
                  <a:txBody>
                    <a:bodyPr/>
                    <a:lstStyle/>
                    <a:p>
                      <a:r>
                        <a:rPr lang="en-US" dirty="0" smtClean="0"/>
                        <a:t>                       </a:t>
                      </a:r>
                      <a:endParaRPr lang="ru-RU" dirty="0"/>
                    </a:p>
                  </a:txBody>
                  <a:tcPr/>
                </a:tc>
                <a:tc>
                  <a:txBody>
                    <a:bodyPr/>
                    <a:lstStyle/>
                    <a:p>
                      <a:endParaRPr lang="ru-RU"/>
                    </a:p>
                  </a:txBody>
                  <a:tcPr/>
                </a:tc>
                <a:extLst>
                  <a:ext uri="{0D108BD9-81ED-4DB2-BD59-A6C34878D82A}">
                    <a16:rowId xmlns:a16="http://schemas.microsoft.com/office/drawing/2014/main" val="3936346762"/>
                  </a:ext>
                </a:extLst>
              </a:tr>
              <a:tr h="400964">
                <a:tc>
                  <a:txBody>
                    <a:bodyPr/>
                    <a:lstStyle/>
                    <a:p>
                      <a:r>
                        <a:rPr lang="en-US" dirty="0" smtClean="0"/>
                        <a:t>Employees' wages</a:t>
                      </a:r>
                      <a:endParaRPr lang="ru-RU" dirty="0"/>
                    </a:p>
                  </a:txBody>
                  <a:tcPr/>
                </a:tc>
                <a:tc>
                  <a:txBody>
                    <a:bodyPr/>
                    <a:lstStyle/>
                    <a:p>
                      <a:endParaRPr lang="ru-RU"/>
                    </a:p>
                  </a:txBody>
                  <a:tcPr/>
                </a:tc>
                <a:tc>
                  <a:txBody>
                    <a:bodyPr/>
                    <a:lstStyle/>
                    <a:p>
                      <a:r>
                        <a:rPr lang="en-US" dirty="0" smtClean="0"/>
                        <a:t>              +</a:t>
                      </a:r>
                      <a:endParaRPr lang="ru-RU" dirty="0"/>
                    </a:p>
                  </a:txBody>
                  <a:tcPr/>
                </a:tc>
                <a:tc>
                  <a:txBody>
                    <a:bodyPr/>
                    <a:lstStyle/>
                    <a:p>
                      <a:r>
                        <a:rPr lang="en-US" dirty="0" smtClean="0"/>
                        <a:t>           </a:t>
                      </a:r>
                      <a:endParaRPr lang="ru-RU" dirty="0"/>
                    </a:p>
                  </a:txBody>
                  <a:tcPr/>
                </a:tc>
                <a:extLst>
                  <a:ext uri="{0D108BD9-81ED-4DB2-BD59-A6C34878D82A}">
                    <a16:rowId xmlns:a16="http://schemas.microsoft.com/office/drawing/2014/main" val="4026880344"/>
                  </a:ext>
                </a:extLst>
              </a:tr>
              <a:tr h="308594">
                <a:tc>
                  <a:txBody>
                    <a:bodyPr/>
                    <a:lstStyle/>
                    <a:p>
                      <a:r>
                        <a:rPr lang="en-US" dirty="0" smtClean="0"/>
                        <a:t>Housing</a:t>
                      </a:r>
                      <a:endParaRPr lang="ru-RU" dirty="0"/>
                    </a:p>
                  </a:txBody>
                  <a:tcPr/>
                </a:tc>
                <a:tc>
                  <a:txBody>
                    <a:bodyPr/>
                    <a:lstStyle/>
                    <a:p>
                      <a:r>
                        <a:rPr lang="en-US" dirty="0" smtClean="0"/>
                        <a:t>                        +</a:t>
                      </a:r>
                      <a:endParaRPr lang="ru-RU" dirty="0"/>
                    </a:p>
                  </a:txBody>
                  <a:tcPr/>
                </a:tc>
                <a:tc>
                  <a:txBody>
                    <a:bodyPr/>
                    <a:lstStyle/>
                    <a:p>
                      <a:r>
                        <a:rPr lang="en-US" dirty="0" smtClean="0"/>
                        <a:t>              </a:t>
                      </a:r>
                      <a:r>
                        <a:rPr lang="en-US" baseline="0" dirty="0" smtClean="0"/>
                        <a:t> +</a:t>
                      </a:r>
                      <a:endParaRPr lang="ru-RU" dirty="0"/>
                    </a:p>
                  </a:txBody>
                  <a:tcPr/>
                </a:tc>
                <a:tc>
                  <a:txBody>
                    <a:bodyPr/>
                    <a:lstStyle/>
                    <a:p>
                      <a:r>
                        <a:rPr lang="en-US" dirty="0" smtClean="0"/>
                        <a:t>               +</a:t>
                      </a:r>
                      <a:endParaRPr lang="ru-RU" dirty="0"/>
                    </a:p>
                  </a:txBody>
                  <a:tcPr/>
                </a:tc>
                <a:extLst>
                  <a:ext uri="{0D108BD9-81ED-4DB2-BD59-A6C34878D82A}">
                    <a16:rowId xmlns:a16="http://schemas.microsoft.com/office/drawing/2014/main" val="3588202511"/>
                  </a:ext>
                </a:extLst>
              </a:tr>
              <a:tr h="918692">
                <a:tc>
                  <a:txBody>
                    <a:bodyPr/>
                    <a:lstStyle/>
                    <a:p>
                      <a:r>
                        <a:rPr lang="en-US" dirty="0" smtClean="0"/>
                        <a:t>Urban transport</a:t>
                      </a:r>
                      <a:endParaRPr lang="ru-RU" dirty="0"/>
                    </a:p>
                  </a:txBody>
                  <a:tcPr/>
                </a:tc>
                <a:tc>
                  <a:txBody>
                    <a:bodyPr/>
                    <a:lstStyle/>
                    <a:p>
                      <a:r>
                        <a:rPr lang="en-US" dirty="0" smtClean="0"/>
                        <a:t>                         +</a:t>
                      </a:r>
                      <a:endParaRPr lang="ru-RU" dirty="0"/>
                    </a:p>
                  </a:txBody>
                  <a:tcPr/>
                </a:tc>
                <a:tc>
                  <a:txBody>
                    <a:bodyPr/>
                    <a:lstStyle/>
                    <a:p>
                      <a:r>
                        <a:rPr lang="en-US" dirty="0" smtClean="0"/>
                        <a:t>               +</a:t>
                      </a:r>
                      <a:endParaRPr lang="ru-RU" dirty="0"/>
                    </a:p>
                  </a:txBody>
                  <a:tcPr/>
                </a:tc>
                <a:tc>
                  <a:txBody>
                    <a:bodyPr/>
                    <a:lstStyle/>
                    <a:p>
                      <a:r>
                        <a:rPr lang="en-US" dirty="0" smtClean="0"/>
                        <a:t>             </a:t>
                      </a:r>
                      <a:endParaRPr lang="ru-RU" dirty="0"/>
                    </a:p>
                  </a:txBody>
                  <a:tcPr/>
                </a:tc>
                <a:extLst>
                  <a:ext uri="{0D108BD9-81ED-4DB2-BD59-A6C34878D82A}">
                    <a16:rowId xmlns:a16="http://schemas.microsoft.com/office/drawing/2014/main" val="3505737021"/>
                  </a:ext>
                </a:extLst>
              </a:tr>
              <a:tr h="308594">
                <a:tc>
                  <a:txBody>
                    <a:bodyPr/>
                    <a:lstStyle/>
                    <a:p>
                      <a:r>
                        <a:rPr lang="en-US" dirty="0" smtClean="0"/>
                        <a:t>Health care</a:t>
                      </a:r>
                      <a:endParaRPr lang="ru-RU" dirty="0"/>
                    </a:p>
                  </a:txBody>
                  <a:tcPr/>
                </a:tc>
                <a:tc>
                  <a:txBody>
                    <a:bodyPr/>
                    <a:lstStyle/>
                    <a:p>
                      <a:r>
                        <a:rPr lang="en-US" dirty="0" smtClean="0"/>
                        <a:t>                         +                                       </a:t>
                      </a:r>
                      <a:r>
                        <a:rPr lang="en-US" baseline="0" dirty="0" smtClean="0"/>
                        <a:t>   </a:t>
                      </a:r>
                      <a:endParaRPr lang="ru-RU" dirty="0"/>
                    </a:p>
                  </a:txBody>
                  <a:tcPr/>
                </a:tc>
                <a:tc>
                  <a:txBody>
                    <a:bodyPr/>
                    <a:lstStyle/>
                    <a:p>
                      <a:r>
                        <a:rPr lang="en-US" dirty="0" smtClean="0"/>
                        <a:t>                 +</a:t>
                      </a:r>
                      <a:r>
                        <a:rPr lang="en-US" baseline="0" dirty="0" smtClean="0"/>
                        <a:t>                                                 </a:t>
                      </a:r>
                      <a:endParaRPr lang="ru-RU" dirty="0"/>
                    </a:p>
                  </a:txBody>
                  <a:tcPr/>
                </a:tc>
                <a:tc>
                  <a:txBody>
                    <a:bodyPr/>
                    <a:lstStyle/>
                    <a:p>
                      <a:r>
                        <a:rPr lang="en-US" dirty="0" smtClean="0"/>
                        <a:t>           +</a:t>
                      </a:r>
                      <a:endParaRPr lang="ru-RU" dirty="0"/>
                    </a:p>
                  </a:txBody>
                  <a:tcPr/>
                </a:tc>
                <a:extLst>
                  <a:ext uri="{0D108BD9-81ED-4DB2-BD59-A6C34878D82A}">
                    <a16:rowId xmlns:a16="http://schemas.microsoft.com/office/drawing/2014/main" val="970345673"/>
                  </a:ext>
                </a:extLst>
              </a:tr>
              <a:tr h="308594">
                <a:tc>
                  <a:txBody>
                    <a:bodyPr/>
                    <a:lstStyle/>
                    <a:p>
                      <a:r>
                        <a:rPr lang="en-US" dirty="0" smtClean="0"/>
                        <a:t>Education</a:t>
                      </a:r>
                      <a:endParaRPr lang="ru-RU" dirty="0"/>
                    </a:p>
                  </a:txBody>
                  <a:tcPr/>
                </a:tc>
                <a:tc>
                  <a:txBody>
                    <a:bodyPr/>
                    <a:lstStyle/>
                    <a:p>
                      <a:r>
                        <a:rPr lang="en-US" dirty="0" smtClean="0"/>
                        <a:t>                         +</a:t>
                      </a:r>
                      <a:endParaRPr lang="ru-RU" dirty="0"/>
                    </a:p>
                  </a:txBody>
                  <a:tcPr/>
                </a:tc>
                <a:tc>
                  <a:txBody>
                    <a:bodyPr/>
                    <a:lstStyle/>
                    <a:p>
                      <a:r>
                        <a:rPr lang="en-US" dirty="0" smtClean="0"/>
                        <a:t>                  +</a:t>
                      </a:r>
                      <a:endParaRPr lang="ru-RU" dirty="0"/>
                    </a:p>
                  </a:txBody>
                  <a:tcPr/>
                </a:tc>
                <a:tc>
                  <a:txBody>
                    <a:bodyPr/>
                    <a:lstStyle/>
                    <a:p>
                      <a:r>
                        <a:rPr lang="en-US" dirty="0" smtClean="0"/>
                        <a:t>            +  </a:t>
                      </a:r>
                      <a:endParaRPr lang="ru-RU" dirty="0"/>
                    </a:p>
                  </a:txBody>
                  <a:tcPr/>
                </a:tc>
                <a:extLst>
                  <a:ext uri="{0D108BD9-81ED-4DB2-BD59-A6C34878D82A}">
                    <a16:rowId xmlns:a16="http://schemas.microsoft.com/office/drawing/2014/main" val="1814829546"/>
                  </a:ext>
                </a:extLst>
              </a:tr>
            </a:tbl>
          </a:graphicData>
        </a:graphic>
      </p:graphicFrame>
      <p:sp>
        <p:nvSpPr>
          <p:cNvPr id="4" name="Номер слайда 3"/>
          <p:cNvSpPr>
            <a:spLocks noGrp="1"/>
          </p:cNvSpPr>
          <p:nvPr>
            <p:ph type="sldNum" sz="quarter" idx="12"/>
          </p:nvPr>
        </p:nvSpPr>
        <p:spPr/>
        <p:txBody>
          <a:bodyPr/>
          <a:lstStyle/>
          <a:p>
            <a:fld id="{579AB637-28A6-4CC5-8D79-7B397DF492F6}" type="slidenum">
              <a:rPr lang="ru-RU" smtClean="0"/>
              <a:pPr/>
              <a:t>21</a:t>
            </a:fld>
            <a:endParaRPr lang="ru-RU"/>
          </a:p>
        </p:txBody>
      </p:sp>
    </p:spTree>
    <p:extLst>
      <p:ext uri="{BB962C8B-B14F-4D97-AF65-F5344CB8AC3E}">
        <p14:creationId xmlns:p14="http://schemas.microsoft.com/office/powerpoint/2010/main" val="713367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dirty="0"/>
              <a:t>Home - WID - World Inequality Database </a:t>
            </a:r>
            <a:r>
              <a:rPr lang="en-US" sz="3200" u="sng" dirty="0">
                <a:hlinkClick r:id="rId2"/>
              </a:rPr>
              <a:t>https://wid.world/</a:t>
            </a:r>
            <a:r>
              <a:rPr lang="ru-RU" sz="3200" dirty="0"/>
              <a:t/>
            </a:r>
            <a:br>
              <a:rPr lang="ru-RU" sz="3200" dirty="0"/>
            </a:br>
            <a:r>
              <a:rPr lang="en-US" sz="3200" dirty="0"/>
              <a:t>Tomas Piketty (Paris School of Economics)</a:t>
            </a:r>
            <a:r>
              <a:rPr lang="ru-RU" sz="3200" dirty="0"/>
              <a:t/>
            </a:r>
            <a:br>
              <a:rPr lang="ru-RU" sz="3200" dirty="0"/>
            </a:br>
            <a:endParaRPr lang="ru-RU" sz="3200" dirty="0"/>
          </a:p>
        </p:txBody>
      </p:sp>
      <p:sp>
        <p:nvSpPr>
          <p:cNvPr id="4" name="Номер слайда 3"/>
          <p:cNvSpPr>
            <a:spLocks noGrp="1"/>
          </p:cNvSpPr>
          <p:nvPr>
            <p:ph type="sldNum" sz="quarter" idx="12"/>
          </p:nvPr>
        </p:nvSpPr>
        <p:spPr/>
        <p:txBody>
          <a:bodyPr/>
          <a:lstStyle/>
          <a:p>
            <a:fld id="{579AB637-28A6-4CC5-8D79-7B397DF492F6}" type="slidenum">
              <a:rPr lang="ru-RU" smtClean="0"/>
              <a:pPr/>
              <a:t>22</a:t>
            </a:fld>
            <a:endParaRPr lang="ru-RU"/>
          </a:p>
        </p:txBody>
      </p:sp>
      <p:pic>
        <p:nvPicPr>
          <p:cNvPr id="5" name="Объект 4" descr="https://espanarusa.com/files/autoupload/33/64/35/tctestwx347555.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22835" y="1825625"/>
            <a:ext cx="6546329" cy="4351338"/>
          </a:xfrm>
          <a:prstGeom prst="rect">
            <a:avLst/>
          </a:prstGeom>
          <a:noFill/>
          <a:ln>
            <a:noFill/>
          </a:ln>
        </p:spPr>
      </p:pic>
    </p:spTree>
    <p:extLst>
      <p:ext uri="{BB962C8B-B14F-4D97-AF65-F5344CB8AC3E}">
        <p14:creationId xmlns:p14="http://schemas.microsoft.com/office/powerpoint/2010/main" val="2644686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b="1" dirty="0"/>
              <a:t>Income Inequality</a:t>
            </a:r>
            <a:r>
              <a:rPr lang="ru-RU" sz="3600" b="1" dirty="0"/>
              <a:t>: </a:t>
            </a:r>
            <a:r>
              <a:rPr lang="en-US" sz="3600" cap="all" dirty="0"/>
              <a:t>INDICATOR - </a:t>
            </a:r>
            <a:r>
              <a:rPr lang="en-US" sz="3600" b="1" dirty="0"/>
              <a:t>Top 1% share</a:t>
            </a:r>
            <a:r>
              <a:rPr lang="ru-RU" sz="3600" dirty="0"/>
              <a:t/>
            </a:r>
            <a:br>
              <a:rPr lang="ru-RU" sz="3600" dirty="0"/>
            </a:br>
            <a:r>
              <a:rPr lang="ru-RU" sz="3600" dirty="0"/>
              <a:t>2021</a:t>
            </a:r>
            <a:br>
              <a:rPr lang="ru-RU" sz="3600" dirty="0"/>
            </a:br>
            <a:endParaRPr lang="ru-RU" sz="36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549395257"/>
              </p:ext>
            </p:extLst>
          </p:nvPr>
        </p:nvGraphicFramePr>
        <p:xfrm>
          <a:off x="1168074" y="2025112"/>
          <a:ext cx="9232490" cy="3996814"/>
        </p:xfrm>
        <a:graphic>
          <a:graphicData uri="http://schemas.openxmlformats.org/drawingml/2006/table">
            <a:tbl>
              <a:tblPr firstRow="1" firstCol="1" bandRow="1">
                <a:tableStyleId>{5C22544A-7EE6-4342-B048-85BDC9FD1C3A}</a:tableStyleId>
              </a:tblPr>
              <a:tblGrid>
                <a:gridCol w="1846498">
                  <a:extLst>
                    <a:ext uri="{9D8B030D-6E8A-4147-A177-3AD203B41FA5}">
                      <a16:colId xmlns:a16="http://schemas.microsoft.com/office/drawing/2014/main" val="2296620948"/>
                    </a:ext>
                  </a:extLst>
                </a:gridCol>
                <a:gridCol w="1846498">
                  <a:extLst>
                    <a:ext uri="{9D8B030D-6E8A-4147-A177-3AD203B41FA5}">
                      <a16:colId xmlns:a16="http://schemas.microsoft.com/office/drawing/2014/main" val="1567540352"/>
                    </a:ext>
                  </a:extLst>
                </a:gridCol>
                <a:gridCol w="1846498">
                  <a:extLst>
                    <a:ext uri="{9D8B030D-6E8A-4147-A177-3AD203B41FA5}">
                      <a16:colId xmlns:a16="http://schemas.microsoft.com/office/drawing/2014/main" val="2588190583"/>
                    </a:ext>
                  </a:extLst>
                </a:gridCol>
                <a:gridCol w="1846498">
                  <a:extLst>
                    <a:ext uri="{9D8B030D-6E8A-4147-A177-3AD203B41FA5}">
                      <a16:colId xmlns:a16="http://schemas.microsoft.com/office/drawing/2014/main" val="4175562392"/>
                    </a:ext>
                  </a:extLst>
                </a:gridCol>
                <a:gridCol w="1846498">
                  <a:extLst>
                    <a:ext uri="{9D8B030D-6E8A-4147-A177-3AD203B41FA5}">
                      <a16:colId xmlns:a16="http://schemas.microsoft.com/office/drawing/2014/main" val="2327237956"/>
                    </a:ext>
                  </a:extLst>
                </a:gridCol>
              </a:tblGrid>
              <a:tr h="1998407">
                <a:tc>
                  <a:txBody>
                    <a:bodyPr/>
                    <a:lstStyle/>
                    <a:p>
                      <a:pPr>
                        <a:lnSpc>
                          <a:spcPct val="107000"/>
                        </a:lnSpc>
                        <a:spcAft>
                          <a:spcPts val="0"/>
                        </a:spcAft>
                      </a:pPr>
                      <a:r>
                        <a:rPr lang="en-US" sz="2800" dirty="0">
                          <a:effectLst/>
                        </a:rPr>
                        <a:t>USA</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China </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Russia</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Uzbekistan</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Turkey</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114587"/>
                  </a:ext>
                </a:extLst>
              </a:tr>
              <a:tr h="1998407">
                <a:tc>
                  <a:txBody>
                    <a:bodyPr/>
                    <a:lstStyle/>
                    <a:p>
                      <a:pPr>
                        <a:lnSpc>
                          <a:spcPct val="107000"/>
                        </a:lnSpc>
                        <a:spcAft>
                          <a:spcPts val="0"/>
                        </a:spcAft>
                      </a:pPr>
                      <a:r>
                        <a:rPr lang="en-US" sz="2800" dirty="0">
                          <a:effectLst/>
                        </a:rPr>
                        <a:t>19%</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dirty="0">
                          <a:effectLst/>
                        </a:rPr>
                        <a:t>14</a:t>
                      </a:r>
                      <a:r>
                        <a:rPr lang="ru-RU" sz="2800" dirty="0">
                          <a:effectLst/>
                        </a:rPr>
                        <a:t>-15%</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dirty="0">
                          <a:effectLst/>
                        </a:rPr>
                        <a:t>21%</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dirty="0">
                          <a:effectLst/>
                        </a:rPr>
                        <a:t>17%</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dirty="0">
                          <a:effectLst/>
                        </a:rPr>
                        <a:t>19%</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8729703"/>
                  </a:ext>
                </a:extLst>
              </a:tr>
            </a:tbl>
          </a:graphicData>
        </a:graphic>
      </p:graphicFrame>
      <p:sp>
        <p:nvSpPr>
          <p:cNvPr id="4" name="Номер слайда 3"/>
          <p:cNvSpPr>
            <a:spLocks noGrp="1"/>
          </p:cNvSpPr>
          <p:nvPr>
            <p:ph type="sldNum" sz="quarter" idx="12"/>
          </p:nvPr>
        </p:nvSpPr>
        <p:spPr/>
        <p:txBody>
          <a:bodyPr/>
          <a:lstStyle/>
          <a:p>
            <a:fld id="{579AB637-28A6-4CC5-8D79-7B397DF492F6}" type="slidenum">
              <a:rPr lang="ru-RU" smtClean="0"/>
              <a:pPr/>
              <a:t>23</a:t>
            </a:fld>
            <a:endParaRPr lang="ru-RU"/>
          </a:p>
        </p:txBody>
      </p:sp>
      <p:sp>
        <p:nvSpPr>
          <p:cNvPr id="6" name="Rectangle 1"/>
          <p:cNvSpPr>
            <a:spLocks noChangeArrowheads="1"/>
          </p:cNvSpPr>
          <p:nvPr/>
        </p:nvSpPr>
        <p:spPr bwMode="auto">
          <a:xfrm>
            <a:off x="-2337967" y="-1076540"/>
            <a:ext cx="189688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1" i="0" u="none" strike="noStrike" cap="none" normalizeH="0" baseline="0" smtClean="0">
                <a:ln>
                  <a:noFill/>
                </a:ln>
                <a:solidFill>
                  <a:srgbClr val="1F4F4B"/>
                </a:solidFill>
                <a:effectLst/>
                <a:latin typeface="Arial" panose="020B0604020202020204" pitchFamily="34" charset="0"/>
                <a:ea typeface="Calibri" panose="020F0502020204030204" pitchFamily="34" charset="0"/>
                <a:cs typeface="Arial" panose="020B0604020202020204" pitchFamily="34" charset="0"/>
              </a:rPr>
              <a:t>Income Inequality</a:t>
            </a:r>
            <a:r>
              <a:rPr kumimoji="0" lang="ru-RU" altLang="ru-RU"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ru-RU" sz="1000" b="0" i="0" u="none" strike="noStrike" cap="none" normalizeH="0" baseline="0" smtClean="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INDICATOR - </a:t>
            </a:r>
            <a:r>
              <a:rPr kumimoji="0" lang="en-US" altLang="ru-RU" sz="1000" b="1" i="0" u="none" strike="noStrike" cap="none" normalizeH="0" baseline="0" smtClean="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Top 1% share</a:t>
            </a:r>
            <a:endParaRPr kumimoji="0" lang="ru-RU" altLang="ru-RU"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2021</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3151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20675"/>
            <a:ext cx="10515600" cy="1325563"/>
          </a:xfrm>
        </p:spPr>
        <p:txBody>
          <a:bodyPr/>
          <a:lstStyle/>
          <a:p>
            <a:r>
              <a:rPr lang="en-US" b="1" dirty="0" smtClean="0"/>
              <a:t>Income Inequality</a:t>
            </a:r>
            <a:r>
              <a:rPr lang="ru-RU" b="1" dirty="0" smtClean="0"/>
              <a:t>: </a:t>
            </a:r>
            <a:r>
              <a:rPr lang="en-US" cap="all" dirty="0" smtClean="0"/>
              <a:t>INDICATOR - </a:t>
            </a:r>
            <a:r>
              <a:rPr lang="en-US" b="1" dirty="0" smtClean="0"/>
              <a:t>Top 1% share</a:t>
            </a:r>
            <a:r>
              <a:rPr lang="ru-RU" dirty="0" smtClean="0"/>
              <a:t/>
            </a:r>
            <a:br>
              <a:rPr lang="ru-RU" dirty="0" smtClean="0"/>
            </a:br>
            <a:r>
              <a:rPr lang="ru-RU" dirty="0" smtClean="0"/>
              <a:t>2021</a:t>
            </a:r>
            <a:endParaRPr lang="ru-RU" dirty="0"/>
          </a:p>
        </p:txBody>
      </p:sp>
      <p:sp>
        <p:nvSpPr>
          <p:cNvPr id="3" name="Объект 2"/>
          <p:cNvSpPr>
            <a:spLocks noGrp="1"/>
          </p:cNvSpPr>
          <p:nvPr>
            <p:ph idx="1"/>
          </p:nvPr>
        </p:nvSpPr>
        <p:spPr/>
        <p:txBody>
          <a:bodyPr/>
          <a:lstStyle/>
          <a:p>
            <a:pPr marL="0" indent="0">
              <a:buNone/>
            </a:pPr>
            <a:r>
              <a:rPr lang="en-US" b="1" dirty="0"/>
              <a:t>Countries of «Scandinavian socialism model» and </a:t>
            </a:r>
            <a:r>
              <a:rPr lang="en-US" b="1" i="1" dirty="0" err="1"/>
              <a:t>Alpian</a:t>
            </a:r>
            <a:r>
              <a:rPr lang="en-US" b="1" i="1" dirty="0"/>
              <a:t> </a:t>
            </a:r>
            <a:r>
              <a:rPr lang="en-US" b="1" i="1" dirty="0" smtClean="0"/>
              <a:t>Group</a:t>
            </a:r>
          </a:p>
          <a:p>
            <a:pPr marL="0" indent="0">
              <a:buNone/>
            </a:pPr>
            <a:endParaRPr lang="ru-RU" dirty="0"/>
          </a:p>
          <a:p>
            <a:endParaRPr lang="ru-RU" dirty="0"/>
          </a:p>
        </p:txBody>
      </p:sp>
      <p:sp>
        <p:nvSpPr>
          <p:cNvPr id="4" name="Номер слайда 3"/>
          <p:cNvSpPr>
            <a:spLocks noGrp="1"/>
          </p:cNvSpPr>
          <p:nvPr>
            <p:ph type="sldNum" sz="quarter" idx="12"/>
          </p:nvPr>
        </p:nvSpPr>
        <p:spPr/>
        <p:txBody>
          <a:bodyPr/>
          <a:lstStyle/>
          <a:p>
            <a:fld id="{579AB637-28A6-4CC5-8D79-7B397DF492F6}" type="slidenum">
              <a:rPr lang="ru-RU" smtClean="0"/>
              <a:pPr/>
              <a:t>24</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2641993795"/>
              </p:ext>
            </p:extLst>
          </p:nvPr>
        </p:nvGraphicFramePr>
        <p:xfrm>
          <a:off x="1413387" y="2293880"/>
          <a:ext cx="10208341" cy="3001872"/>
        </p:xfrm>
        <a:graphic>
          <a:graphicData uri="http://schemas.openxmlformats.org/drawingml/2006/table">
            <a:tbl>
              <a:tblPr firstRow="1" firstCol="1" bandRow="1">
                <a:tableStyleId>{5C22544A-7EE6-4342-B048-85BDC9FD1C3A}</a:tableStyleId>
              </a:tblPr>
              <a:tblGrid>
                <a:gridCol w="1383064">
                  <a:extLst>
                    <a:ext uri="{9D8B030D-6E8A-4147-A177-3AD203B41FA5}">
                      <a16:colId xmlns:a16="http://schemas.microsoft.com/office/drawing/2014/main" val="3087961268"/>
                    </a:ext>
                  </a:extLst>
                </a:gridCol>
                <a:gridCol w="1624305">
                  <a:extLst>
                    <a:ext uri="{9D8B030D-6E8A-4147-A177-3AD203B41FA5}">
                      <a16:colId xmlns:a16="http://schemas.microsoft.com/office/drawing/2014/main" val="3061043273"/>
                    </a:ext>
                  </a:extLst>
                </a:gridCol>
                <a:gridCol w="1558710">
                  <a:extLst>
                    <a:ext uri="{9D8B030D-6E8A-4147-A177-3AD203B41FA5}">
                      <a16:colId xmlns:a16="http://schemas.microsoft.com/office/drawing/2014/main" val="3046812997"/>
                    </a:ext>
                  </a:extLst>
                </a:gridCol>
                <a:gridCol w="1536474">
                  <a:extLst>
                    <a:ext uri="{9D8B030D-6E8A-4147-A177-3AD203B41FA5}">
                      <a16:colId xmlns:a16="http://schemas.microsoft.com/office/drawing/2014/main" val="4078138876"/>
                    </a:ext>
                  </a:extLst>
                </a:gridCol>
                <a:gridCol w="1391943">
                  <a:extLst>
                    <a:ext uri="{9D8B030D-6E8A-4147-A177-3AD203B41FA5}">
                      <a16:colId xmlns:a16="http://schemas.microsoft.com/office/drawing/2014/main" val="1995948165"/>
                    </a:ext>
                  </a:extLst>
                </a:gridCol>
                <a:gridCol w="1529804">
                  <a:extLst>
                    <a:ext uri="{9D8B030D-6E8A-4147-A177-3AD203B41FA5}">
                      <a16:colId xmlns:a16="http://schemas.microsoft.com/office/drawing/2014/main" val="4153992119"/>
                    </a:ext>
                  </a:extLst>
                </a:gridCol>
                <a:gridCol w="1184041">
                  <a:extLst>
                    <a:ext uri="{9D8B030D-6E8A-4147-A177-3AD203B41FA5}">
                      <a16:colId xmlns:a16="http://schemas.microsoft.com/office/drawing/2014/main" val="4065600908"/>
                    </a:ext>
                  </a:extLst>
                </a:gridCol>
              </a:tblGrid>
              <a:tr h="1535316">
                <a:tc>
                  <a:txBody>
                    <a:bodyPr/>
                    <a:lstStyle/>
                    <a:p>
                      <a:pPr>
                        <a:lnSpc>
                          <a:spcPct val="107000"/>
                        </a:lnSpc>
                        <a:spcAft>
                          <a:spcPts val="0"/>
                        </a:spcAft>
                      </a:pPr>
                      <a:r>
                        <a:rPr lang="en-US" sz="2800" dirty="0">
                          <a:effectLst/>
                        </a:rPr>
                        <a:t>Sweden</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Denmark</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Norway</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Finland</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Austria</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Switzerland</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dirty="0">
                          <a:effectLst/>
                        </a:rPr>
                        <a:t>Germany</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7723978"/>
                  </a:ext>
                </a:extLst>
              </a:tr>
              <a:tr h="1466556">
                <a:tc>
                  <a:txBody>
                    <a:bodyPr/>
                    <a:lstStyle/>
                    <a:p>
                      <a:pPr>
                        <a:lnSpc>
                          <a:spcPct val="107000"/>
                        </a:lnSpc>
                        <a:spcAft>
                          <a:spcPts val="0"/>
                        </a:spcAft>
                      </a:pPr>
                      <a:r>
                        <a:rPr lang="ru-RU" sz="2800" dirty="0">
                          <a:effectLst/>
                        </a:rPr>
                        <a:t>10,5%</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13%</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dirty="0">
                          <a:effectLst/>
                        </a:rPr>
                        <a:t>9%</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11%</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10%</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11%</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dirty="0">
                          <a:effectLst/>
                        </a:rPr>
                        <a:t>13%</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2408292"/>
                  </a:ext>
                </a:extLst>
              </a:tr>
            </a:tbl>
          </a:graphicData>
        </a:graphic>
      </p:graphicFrame>
      <p:sp>
        <p:nvSpPr>
          <p:cNvPr id="6" name="Rectangle 1"/>
          <p:cNvSpPr>
            <a:spLocks noChangeArrowheads="1"/>
          </p:cNvSpPr>
          <p:nvPr/>
        </p:nvSpPr>
        <p:spPr bwMode="auto">
          <a:xfrm>
            <a:off x="988142" y="2844955"/>
            <a:ext cx="15075392" cy="140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688057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Income Inequality</a:t>
            </a:r>
            <a:r>
              <a:rPr lang="ru-RU" b="1" dirty="0"/>
              <a:t>: </a:t>
            </a:r>
            <a:r>
              <a:rPr lang="en-US" cap="all" dirty="0"/>
              <a:t>INDICATOR - </a:t>
            </a:r>
            <a:r>
              <a:rPr lang="en-US" b="1" dirty="0"/>
              <a:t>Top 1% share</a:t>
            </a:r>
            <a:r>
              <a:rPr lang="ru-RU" dirty="0"/>
              <a:t/>
            </a:r>
            <a:br>
              <a:rPr lang="ru-RU" dirty="0"/>
            </a:br>
            <a:r>
              <a:rPr lang="ru-RU" dirty="0"/>
              <a:t>2021</a:t>
            </a:r>
          </a:p>
        </p:txBody>
      </p:sp>
      <p:sp>
        <p:nvSpPr>
          <p:cNvPr id="3" name="Объект 2"/>
          <p:cNvSpPr>
            <a:spLocks noGrp="1"/>
          </p:cNvSpPr>
          <p:nvPr>
            <p:ph idx="1"/>
          </p:nvPr>
        </p:nvSpPr>
        <p:spPr/>
        <p:txBody>
          <a:bodyPr/>
          <a:lstStyle/>
          <a:p>
            <a:pPr marL="0" indent="0">
              <a:buNone/>
            </a:pPr>
            <a:r>
              <a:rPr lang="en-US" b="1" dirty="0"/>
              <a:t>Countries of Economical Miracle </a:t>
            </a:r>
            <a:r>
              <a:rPr lang="en-US" b="1" i="1" dirty="0"/>
              <a:t>and Dragon </a:t>
            </a:r>
            <a:r>
              <a:rPr lang="en-US" b="1" i="1" dirty="0" smtClean="0"/>
              <a:t>Countries</a:t>
            </a:r>
          </a:p>
          <a:p>
            <a:pPr marL="0" indent="0">
              <a:buNone/>
            </a:pPr>
            <a:endParaRPr lang="ru-RU" dirty="0"/>
          </a:p>
        </p:txBody>
      </p:sp>
      <p:sp>
        <p:nvSpPr>
          <p:cNvPr id="4" name="Номер слайда 3"/>
          <p:cNvSpPr>
            <a:spLocks noGrp="1"/>
          </p:cNvSpPr>
          <p:nvPr>
            <p:ph type="sldNum" sz="quarter" idx="12"/>
          </p:nvPr>
        </p:nvSpPr>
        <p:spPr/>
        <p:txBody>
          <a:bodyPr/>
          <a:lstStyle/>
          <a:p>
            <a:fld id="{579AB637-28A6-4CC5-8D79-7B397DF492F6}" type="slidenum">
              <a:rPr lang="ru-RU" smtClean="0"/>
              <a:pPr/>
              <a:t>25</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1702180471"/>
              </p:ext>
            </p:extLst>
          </p:nvPr>
        </p:nvGraphicFramePr>
        <p:xfrm>
          <a:off x="2109625" y="2765169"/>
          <a:ext cx="8416904" cy="3259394"/>
        </p:xfrm>
        <a:graphic>
          <a:graphicData uri="http://schemas.openxmlformats.org/drawingml/2006/table">
            <a:tbl>
              <a:tblPr firstRow="1" firstCol="1" bandRow="1">
                <a:tableStyleId>{5C22544A-7EE6-4342-B048-85BDC9FD1C3A}</a:tableStyleId>
              </a:tblPr>
              <a:tblGrid>
                <a:gridCol w="1718937">
                  <a:extLst>
                    <a:ext uri="{9D8B030D-6E8A-4147-A177-3AD203B41FA5}">
                      <a16:colId xmlns:a16="http://schemas.microsoft.com/office/drawing/2014/main" val="1511140923"/>
                    </a:ext>
                  </a:extLst>
                </a:gridCol>
                <a:gridCol w="1720009">
                  <a:extLst>
                    <a:ext uri="{9D8B030D-6E8A-4147-A177-3AD203B41FA5}">
                      <a16:colId xmlns:a16="http://schemas.microsoft.com/office/drawing/2014/main" val="3662515776"/>
                    </a:ext>
                  </a:extLst>
                </a:gridCol>
                <a:gridCol w="1794978">
                  <a:extLst>
                    <a:ext uri="{9D8B030D-6E8A-4147-A177-3AD203B41FA5}">
                      <a16:colId xmlns:a16="http://schemas.microsoft.com/office/drawing/2014/main" val="1726427366"/>
                    </a:ext>
                  </a:extLst>
                </a:gridCol>
                <a:gridCol w="1591490">
                  <a:extLst>
                    <a:ext uri="{9D8B030D-6E8A-4147-A177-3AD203B41FA5}">
                      <a16:colId xmlns:a16="http://schemas.microsoft.com/office/drawing/2014/main" val="1354044603"/>
                    </a:ext>
                  </a:extLst>
                </a:gridCol>
                <a:gridCol w="1591490">
                  <a:extLst>
                    <a:ext uri="{9D8B030D-6E8A-4147-A177-3AD203B41FA5}">
                      <a16:colId xmlns:a16="http://schemas.microsoft.com/office/drawing/2014/main" val="4148573773"/>
                    </a:ext>
                  </a:extLst>
                </a:gridCol>
              </a:tblGrid>
              <a:tr h="1629697">
                <a:tc>
                  <a:txBody>
                    <a:bodyPr/>
                    <a:lstStyle/>
                    <a:p>
                      <a:pPr>
                        <a:lnSpc>
                          <a:spcPct val="107000"/>
                        </a:lnSpc>
                        <a:spcAft>
                          <a:spcPts val="0"/>
                        </a:spcAft>
                      </a:pPr>
                      <a:r>
                        <a:rPr lang="en-US" sz="2800">
                          <a:effectLst/>
                        </a:rPr>
                        <a:t>Japan</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South Korea</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Germany</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Taiwan</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Singapore</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7039913"/>
                  </a:ext>
                </a:extLst>
              </a:tr>
              <a:tr h="1629697">
                <a:tc>
                  <a:txBody>
                    <a:bodyPr/>
                    <a:lstStyle/>
                    <a:p>
                      <a:pPr>
                        <a:lnSpc>
                          <a:spcPct val="107000"/>
                        </a:lnSpc>
                        <a:spcAft>
                          <a:spcPts val="0"/>
                        </a:spcAft>
                      </a:pPr>
                      <a:r>
                        <a:rPr lang="ru-RU" sz="2800">
                          <a:effectLst/>
                        </a:rPr>
                        <a:t>13%</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14%</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13%</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10%</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dirty="0">
                          <a:effectLst/>
                        </a:rPr>
                        <a:t>10%</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9998886"/>
                  </a:ext>
                </a:extLst>
              </a:tr>
            </a:tbl>
          </a:graphicData>
        </a:graphic>
      </p:graphicFrame>
      <p:sp>
        <p:nvSpPr>
          <p:cNvPr id="6" name="Rectangle 1"/>
          <p:cNvSpPr>
            <a:spLocks noChangeArrowheads="1"/>
          </p:cNvSpPr>
          <p:nvPr/>
        </p:nvSpPr>
        <p:spPr bwMode="auto">
          <a:xfrm>
            <a:off x="2489227" y="3599885"/>
            <a:ext cx="175471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320693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Wealth Inequality</a:t>
            </a:r>
            <a:r>
              <a:rPr lang="en-US" cap="all" dirty="0"/>
              <a:t> INDICATOR - </a:t>
            </a:r>
            <a:r>
              <a:rPr lang="en-US" b="1" dirty="0"/>
              <a:t>Top 1% share</a:t>
            </a:r>
            <a:r>
              <a:rPr lang="ru-RU" dirty="0"/>
              <a:t/>
            </a:r>
            <a:br>
              <a:rPr lang="ru-RU" dirty="0"/>
            </a:b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855315882"/>
              </p:ext>
            </p:extLst>
          </p:nvPr>
        </p:nvGraphicFramePr>
        <p:xfrm>
          <a:off x="2448232" y="1991029"/>
          <a:ext cx="8347585" cy="3259396"/>
        </p:xfrm>
        <a:graphic>
          <a:graphicData uri="http://schemas.openxmlformats.org/drawingml/2006/table">
            <a:tbl>
              <a:tblPr firstRow="1" firstCol="1" bandRow="1">
                <a:tableStyleId>{5C22544A-7EE6-4342-B048-85BDC9FD1C3A}</a:tableStyleId>
              </a:tblPr>
              <a:tblGrid>
                <a:gridCol w="1669517">
                  <a:extLst>
                    <a:ext uri="{9D8B030D-6E8A-4147-A177-3AD203B41FA5}">
                      <a16:colId xmlns:a16="http://schemas.microsoft.com/office/drawing/2014/main" val="607357068"/>
                    </a:ext>
                  </a:extLst>
                </a:gridCol>
                <a:gridCol w="1669517">
                  <a:extLst>
                    <a:ext uri="{9D8B030D-6E8A-4147-A177-3AD203B41FA5}">
                      <a16:colId xmlns:a16="http://schemas.microsoft.com/office/drawing/2014/main" val="4265939422"/>
                    </a:ext>
                  </a:extLst>
                </a:gridCol>
                <a:gridCol w="1669517">
                  <a:extLst>
                    <a:ext uri="{9D8B030D-6E8A-4147-A177-3AD203B41FA5}">
                      <a16:colId xmlns:a16="http://schemas.microsoft.com/office/drawing/2014/main" val="2740083837"/>
                    </a:ext>
                  </a:extLst>
                </a:gridCol>
                <a:gridCol w="1669517">
                  <a:extLst>
                    <a:ext uri="{9D8B030D-6E8A-4147-A177-3AD203B41FA5}">
                      <a16:colId xmlns:a16="http://schemas.microsoft.com/office/drawing/2014/main" val="1559063019"/>
                    </a:ext>
                  </a:extLst>
                </a:gridCol>
                <a:gridCol w="1669517">
                  <a:extLst>
                    <a:ext uri="{9D8B030D-6E8A-4147-A177-3AD203B41FA5}">
                      <a16:colId xmlns:a16="http://schemas.microsoft.com/office/drawing/2014/main" val="119225560"/>
                    </a:ext>
                  </a:extLst>
                </a:gridCol>
              </a:tblGrid>
              <a:tr h="1629698">
                <a:tc>
                  <a:txBody>
                    <a:bodyPr/>
                    <a:lstStyle/>
                    <a:p>
                      <a:pPr>
                        <a:lnSpc>
                          <a:spcPct val="107000"/>
                        </a:lnSpc>
                        <a:spcAft>
                          <a:spcPts val="0"/>
                        </a:spcAft>
                      </a:pPr>
                      <a:r>
                        <a:rPr lang="en-US" sz="2800">
                          <a:effectLst/>
                        </a:rPr>
                        <a:t>USA</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China </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Russia</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Uzbekistan</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dirty="0">
                          <a:effectLst/>
                        </a:rPr>
                        <a:t>Turkey</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440675"/>
                  </a:ext>
                </a:extLst>
              </a:tr>
              <a:tr h="1629698">
                <a:tc>
                  <a:txBody>
                    <a:bodyPr/>
                    <a:lstStyle/>
                    <a:p>
                      <a:pPr>
                        <a:lnSpc>
                          <a:spcPct val="107000"/>
                        </a:lnSpc>
                        <a:spcAft>
                          <a:spcPts val="0"/>
                        </a:spcAft>
                      </a:pPr>
                      <a:r>
                        <a:rPr lang="ru-RU" sz="2800">
                          <a:effectLst/>
                        </a:rPr>
                        <a:t>35%</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31%</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48%</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26%</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dirty="0">
                          <a:effectLst/>
                        </a:rPr>
                        <a:t>37%</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9385188"/>
                  </a:ext>
                </a:extLst>
              </a:tr>
            </a:tbl>
          </a:graphicData>
        </a:graphic>
      </p:graphicFrame>
      <p:sp>
        <p:nvSpPr>
          <p:cNvPr id="4" name="Номер слайда 3"/>
          <p:cNvSpPr>
            <a:spLocks noGrp="1"/>
          </p:cNvSpPr>
          <p:nvPr>
            <p:ph type="sldNum" sz="quarter" idx="12"/>
          </p:nvPr>
        </p:nvSpPr>
        <p:spPr/>
        <p:txBody>
          <a:bodyPr/>
          <a:lstStyle/>
          <a:p>
            <a:fld id="{579AB637-28A6-4CC5-8D79-7B397DF492F6}" type="slidenum">
              <a:rPr lang="ru-RU" smtClean="0"/>
              <a:pPr/>
              <a:t>26</a:t>
            </a:fld>
            <a:endParaRPr lang="ru-RU"/>
          </a:p>
        </p:txBody>
      </p:sp>
      <p:sp>
        <p:nvSpPr>
          <p:cNvPr id="6" name="Rectangle 1"/>
          <p:cNvSpPr>
            <a:spLocks noChangeArrowheads="1"/>
          </p:cNvSpPr>
          <p:nvPr/>
        </p:nvSpPr>
        <p:spPr bwMode="auto">
          <a:xfrm>
            <a:off x="-1398611" y="-958645"/>
            <a:ext cx="1715074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430192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916" y="410368"/>
            <a:ext cx="10515600" cy="1325563"/>
          </a:xfrm>
        </p:spPr>
        <p:txBody>
          <a:bodyPr/>
          <a:lstStyle/>
          <a:p>
            <a:r>
              <a:rPr lang="en-US" b="1" dirty="0"/>
              <a:t>Wealth Inequality</a:t>
            </a:r>
            <a:r>
              <a:rPr lang="en-US" cap="all" dirty="0"/>
              <a:t> INDICATOR - </a:t>
            </a:r>
            <a:r>
              <a:rPr lang="en-US" b="1" dirty="0"/>
              <a:t>Top 1% share</a:t>
            </a:r>
            <a:r>
              <a:rPr lang="ru-RU" dirty="0"/>
              <a:t/>
            </a:r>
            <a:br>
              <a:rPr lang="ru-RU" dirty="0"/>
            </a:b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378492087"/>
              </p:ext>
            </p:extLst>
          </p:nvPr>
        </p:nvGraphicFramePr>
        <p:xfrm>
          <a:off x="1147916" y="2362200"/>
          <a:ext cx="10515600" cy="3476412"/>
        </p:xfrm>
        <a:graphic>
          <a:graphicData uri="http://schemas.openxmlformats.org/drawingml/2006/table">
            <a:tbl>
              <a:tblPr firstRow="1" firstCol="1" bandRow="1">
                <a:tableStyleId>{5C22544A-7EE6-4342-B048-85BDC9FD1C3A}</a:tableStyleId>
              </a:tblPr>
              <a:tblGrid>
                <a:gridCol w="1583248">
                  <a:extLst>
                    <a:ext uri="{9D8B030D-6E8A-4147-A177-3AD203B41FA5}">
                      <a16:colId xmlns:a16="http://schemas.microsoft.com/office/drawing/2014/main" val="261969119"/>
                    </a:ext>
                  </a:extLst>
                </a:gridCol>
                <a:gridCol w="1644011">
                  <a:extLst>
                    <a:ext uri="{9D8B030D-6E8A-4147-A177-3AD203B41FA5}">
                      <a16:colId xmlns:a16="http://schemas.microsoft.com/office/drawing/2014/main" val="4022679549"/>
                    </a:ext>
                  </a:extLst>
                </a:gridCol>
                <a:gridCol w="1577621">
                  <a:extLst>
                    <a:ext uri="{9D8B030D-6E8A-4147-A177-3AD203B41FA5}">
                      <a16:colId xmlns:a16="http://schemas.microsoft.com/office/drawing/2014/main" val="4069339658"/>
                    </a:ext>
                  </a:extLst>
                </a:gridCol>
                <a:gridCol w="1555116">
                  <a:extLst>
                    <a:ext uri="{9D8B030D-6E8A-4147-A177-3AD203B41FA5}">
                      <a16:colId xmlns:a16="http://schemas.microsoft.com/office/drawing/2014/main" val="1863003445"/>
                    </a:ext>
                  </a:extLst>
                </a:gridCol>
                <a:gridCol w="1408833">
                  <a:extLst>
                    <a:ext uri="{9D8B030D-6E8A-4147-A177-3AD203B41FA5}">
                      <a16:colId xmlns:a16="http://schemas.microsoft.com/office/drawing/2014/main" val="3286295705"/>
                    </a:ext>
                  </a:extLst>
                </a:gridCol>
                <a:gridCol w="1548364">
                  <a:extLst>
                    <a:ext uri="{9D8B030D-6E8A-4147-A177-3AD203B41FA5}">
                      <a16:colId xmlns:a16="http://schemas.microsoft.com/office/drawing/2014/main" val="138550178"/>
                    </a:ext>
                  </a:extLst>
                </a:gridCol>
                <a:gridCol w="1198407">
                  <a:extLst>
                    <a:ext uri="{9D8B030D-6E8A-4147-A177-3AD203B41FA5}">
                      <a16:colId xmlns:a16="http://schemas.microsoft.com/office/drawing/2014/main" val="2603407318"/>
                    </a:ext>
                  </a:extLst>
                </a:gridCol>
              </a:tblGrid>
              <a:tr h="1944434">
                <a:tc>
                  <a:txBody>
                    <a:bodyPr/>
                    <a:lstStyle/>
                    <a:p>
                      <a:pPr>
                        <a:lnSpc>
                          <a:spcPct val="107000"/>
                        </a:lnSpc>
                        <a:spcAft>
                          <a:spcPts val="0"/>
                        </a:spcAft>
                      </a:pPr>
                      <a:r>
                        <a:rPr lang="en-US" sz="2800">
                          <a:effectLst/>
                        </a:rPr>
                        <a:t>Sweden</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Denmark</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Norway</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Finland</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Austria</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Switzerland</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dirty="0">
                          <a:effectLst/>
                        </a:rPr>
                        <a:t>Germany</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1015146"/>
                  </a:ext>
                </a:extLst>
              </a:tr>
              <a:tr h="1531978">
                <a:tc>
                  <a:txBody>
                    <a:bodyPr/>
                    <a:lstStyle/>
                    <a:p>
                      <a:pPr>
                        <a:lnSpc>
                          <a:spcPct val="107000"/>
                        </a:lnSpc>
                        <a:spcAft>
                          <a:spcPts val="0"/>
                        </a:spcAft>
                      </a:pPr>
                      <a:r>
                        <a:rPr lang="ru-RU" sz="2800">
                          <a:effectLst/>
                        </a:rPr>
                        <a:t>28%</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22%</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23%</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18,5%</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31%</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31%</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dirty="0">
                          <a:effectLst/>
                        </a:rPr>
                        <a:t>29%</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8040217"/>
                  </a:ext>
                </a:extLst>
              </a:tr>
            </a:tbl>
          </a:graphicData>
        </a:graphic>
      </p:graphicFrame>
      <p:sp>
        <p:nvSpPr>
          <p:cNvPr id="4" name="Номер слайда 3"/>
          <p:cNvSpPr>
            <a:spLocks noGrp="1"/>
          </p:cNvSpPr>
          <p:nvPr>
            <p:ph type="sldNum" sz="quarter" idx="12"/>
          </p:nvPr>
        </p:nvSpPr>
        <p:spPr/>
        <p:txBody>
          <a:bodyPr/>
          <a:lstStyle/>
          <a:p>
            <a:fld id="{579AB637-28A6-4CC5-8D79-7B397DF492F6}" type="slidenum">
              <a:rPr lang="ru-RU" smtClean="0"/>
              <a:pPr/>
              <a:t>27</a:t>
            </a:fld>
            <a:endParaRPr lang="ru-RU"/>
          </a:p>
        </p:txBody>
      </p:sp>
    </p:spTree>
    <p:extLst>
      <p:ext uri="{BB962C8B-B14F-4D97-AF65-F5344CB8AC3E}">
        <p14:creationId xmlns:p14="http://schemas.microsoft.com/office/powerpoint/2010/main" val="3768098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Wealth Inequality</a:t>
            </a:r>
            <a:r>
              <a:rPr lang="en-US" cap="all" dirty="0"/>
              <a:t> INDICATOR - </a:t>
            </a:r>
            <a:r>
              <a:rPr lang="en-US" b="1" dirty="0"/>
              <a:t>Top 1% share</a:t>
            </a:r>
            <a:endParaRPr lang="ru-RU" dirty="0"/>
          </a:p>
        </p:txBody>
      </p:sp>
      <p:sp>
        <p:nvSpPr>
          <p:cNvPr id="3" name="Объект 2"/>
          <p:cNvSpPr>
            <a:spLocks noGrp="1"/>
          </p:cNvSpPr>
          <p:nvPr>
            <p:ph idx="1"/>
          </p:nvPr>
        </p:nvSpPr>
        <p:spPr/>
        <p:txBody>
          <a:bodyPr/>
          <a:lstStyle/>
          <a:p>
            <a:pPr marL="0" indent="0">
              <a:buNone/>
            </a:pPr>
            <a:r>
              <a:rPr lang="en-US" b="1" dirty="0"/>
              <a:t>C</a:t>
            </a:r>
            <a:r>
              <a:rPr lang="en-US" b="1" dirty="0" smtClean="0"/>
              <a:t>ountries </a:t>
            </a:r>
            <a:r>
              <a:rPr lang="en-US" b="1" dirty="0"/>
              <a:t>of Economical Miracle </a:t>
            </a:r>
            <a:r>
              <a:rPr lang="en-US" b="1" i="1" dirty="0"/>
              <a:t>and Dragon Countries</a:t>
            </a:r>
            <a:endParaRPr lang="ru-RU" dirty="0"/>
          </a:p>
        </p:txBody>
      </p:sp>
      <p:sp>
        <p:nvSpPr>
          <p:cNvPr id="4" name="Номер слайда 3"/>
          <p:cNvSpPr>
            <a:spLocks noGrp="1"/>
          </p:cNvSpPr>
          <p:nvPr>
            <p:ph type="sldNum" sz="quarter" idx="12"/>
          </p:nvPr>
        </p:nvSpPr>
        <p:spPr/>
        <p:txBody>
          <a:bodyPr/>
          <a:lstStyle/>
          <a:p>
            <a:fld id="{579AB637-28A6-4CC5-8D79-7B397DF492F6}" type="slidenum">
              <a:rPr lang="ru-RU" smtClean="0"/>
              <a:pPr/>
              <a:t>28</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624981680"/>
              </p:ext>
            </p:extLst>
          </p:nvPr>
        </p:nvGraphicFramePr>
        <p:xfrm>
          <a:off x="1036991" y="3089117"/>
          <a:ext cx="9691969" cy="2118360"/>
        </p:xfrm>
        <a:graphic>
          <a:graphicData uri="http://schemas.openxmlformats.org/drawingml/2006/table">
            <a:tbl>
              <a:tblPr firstRow="1" firstCol="1" bandRow="1">
                <a:tableStyleId>{5C22544A-7EE6-4342-B048-85BDC9FD1C3A}</a:tableStyleId>
              </a:tblPr>
              <a:tblGrid>
                <a:gridCol w="1979337">
                  <a:extLst>
                    <a:ext uri="{9D8B030D-6E8A-4147-A177-3AD203B41FA5}">
                      <a16:colId xmlns:a16="http://schemas.microsoft.com/office/drawing/2014/main" val="983249257"/>
                    </a:ext>
                  </a:extLst>
                </a:gridCol>
                <a:gridCol w="1980570">
                  <a:extLst>
                    <a:ext uri="{9D8B030D-6E8A-4147-A177-3AD203B41FA5}">
                      <a16:colId xmlns:a16="http://schemas.microsoft.com/office/drawing/2014/main" val="3500225712"/>
                    </a:ext>
                  </a:extLst>
                </a:gridCol>
                <a:gridCol w="2066896">
                  <a:extLst>
                    <a:ext uri="{9D8B030D-6E8A-4147-A177-3AD203B41FA5}">
                      <a16:colId xmlns:a16="http://schemas.microsoft.com/office/drawing/2014/main" val="439613088"/>
                    </a:ext>
                  </a:extLst>
                </a:gridCol>
                <a:gridCol w="1832583">
                  <a:extLst>
                    <a:ext uri="{9D8B030D-6E8A-4147-A177-3AD203B41FA5}">
                      <a16:colId xmlns:a16="http://schemas.microsoft.com/office/drawing/2014/main" val="3016700271"/>
                    </a:ext>
                  </a:extLst>
                </a:gridCol>
                <a:gridCol w="1832583">
                  <a:extLst>
                    <a:ext uri="{9D8B030D-6E8A-4147-A177-3AD203B41FA5}">
                      <a16:colId xmlns:a16="http://schemas.microsoft.com/office/drawing/2014/main" val="3303916416"/>
                    </a:ext>
                  </a:extLst>
                </a:gridCol>
              </a:tblGrid>
              <a:tr h="1059180">
                <a:tc>
                  <a:txBody>
                    <a:bodyPr/>
                    <a:lstStyle/>
                    <a:p>
                      <a:pPr>
                        <a:lnSpc>
                          <a:spcPct val="107000"/>
                        </a:lnSpc>
                        <a:spcAft>
                          <a:spcPts val="0"/>
                        </a:spcAft>
                      </a:pPr>
                      <a:r>
                        <a:rPr lang="en-US" sz="2800">
                          <a:effectLst/>
                        </a:rPr>
                        <a:t>Japan</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South Korea</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a:effectLst/>
                        </a:rPr>
                        <a:t>Germany</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Taiwan</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dirty="0" err="1">
                          <a:effectLst/>
                        </a:rPr>
                        <a:t>Singapore</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4523423"/>
                  </a:ext>
                </a:extLst>
              </a:tr>
              <a:tr h="1059180">
                <a:tc>
                  <a:txBody>
                    <a:bodyPr/>
                    <a:lstStyle/>
                    <a:p>
                      <a:pPr>
                        <a:lnSpc>
                          <a:spcPct val="107000"/>
                        </a:lnSpc>
                        <a:spcAft>
                          <a:spcPts val="0"/>
                        </a:spcAft>
                      </a:pPr>
                      <a:r>
                        <a:rPr lang="ru-RU" sz="2800">
                          <a:effectLst/>
                        </a:rPr>
                        <a:t>25%</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26%</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29%</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24,5%</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dirty="0">
                          <a:effectLst/>
                        </a:rPr>
                        <a:t>31,5%</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7544689"/>
                  </a:ext>
                </a:extLst>
              </a:tr>
            </a:tbl>
          </a:graphicData>
        </a:graphic>
      </p:graphicFrame>
      <p:sp>
        <p:nvSpPr>
          <p:cNvPr id="6" name="Rectangle 1"/>
          <p:cNvSpPr>
            <a:spLocks noChangeArrowheads="1"/>
          </p:cNvSpPr>
          <p:nvPr/>
        </p:nvSpPr>
        <p:spPr bwMode="auto">
          <a:xfrm>
            <a:off x="-502920" y="4348122"/>
            <a:ext cx="215202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859965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Akio Morita (co-founder Sony Corp.) VS. </a:t>
            </a:r>
            <a:r>
              <a:rPr lang="ru-RU" dirty="0" smtClean="0"/>
              <a:t>«</a:t>
            </a:r>
            <a:r>
              <a:rPr lang="en-US" dirty="0" err="1" smtClean="0"/>
              <a:t>Abeeconomics</a:t>
            </a:r>
            <a:r>
              <a:rPr lang="ru-RU" dirty="0" smtClean="0"/>
              <a:t>»</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376796100"/>
              </p:ext>
            </p:extLst>
          </p:nvPr>
        </p:nvGraphicFramePr>
        <p:xfrm>
          <a:off x="838200" y="1681317"/>
          <a:ext cx="10515600" cy="49377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669731649"/>
                    </a:ext>
                  </a:extLst>
                </a:gridCol>
                <a:gridCol w="5257800">
                  <a:extLst>
                    <a:ext uri="{9D8B030D-6E8A-4147-A177-3AD203B41FA5}">
                      <a16:colId xmlns:a16="http://schemas.microsoft.com/office/drawing/2014/main" val="3324237505"/>
                    </a:ext>
                  </a:extLst>
                </a:gridCol>
              </a:tblGrid>
              <a:tr h="1932038">
                <a:tc>
                  <a:txBody>
                    <a:bodyPr/>
                    <a:lstStyle/>
                    <a:p>
                      <a:r>
                        <a:rPr lang="en-US" sz="3600" dirty="0" smtClean="0"/>
                        <a:t>Rhenish-Japanese industrial model.</a:t>
                      </a:r>
                      <a:r>
                        <a:rPr lang="en-US" sz="3600" baseline="0" dirty="0" smtClean="0"/>
                        <a:t> </a:t>
                      </a:r>
                      <a:r>
                        <a:rPr lang="en-US" sz="3600" dirty="0" smtClean="0"/>
                        <a:t>Akio Morita </a:t>
                      </a:r>
                      <a:endParaRPr lang="ru-RU" sz="3600" dirty="0"/>
                    </a:p>
                  </a:txBody>
                  <a:tcPr/>
                </a:tc>
                <a:tc>
                  <a:txBody>
                    <a:bodyPr/>
                    <a:lstStyle/>
                    <a:p>
                      <a:r>
                        <a:rPr lang="en-US" sz="3600" b="1" i="0" kern="1200" dirty="0" smtClean="0">
                          <a:solidFill>
                            <a:schemeClr val="lt1"/>
                          </a:solidFill>
                          <a:effectLst/>
                          <a:latin typeface="+mn-lt"/>
                          <a:ea typeface="+mn-ea"/>
                          <a:cs typeface="+mn-cs"/>
                        </a:rPr>
                        <a:t>Abe </a:t>
                      </a:r>
                      <a:r>
                        <a:rPr lang="en-US" sz="3600" b="1" i="0" kern="1200" dirty="0" err="1" smtClean="0">
                          <a:solidFill>
                            <a:schemeClr val="lt1"/>
                          </a:solidFill>
                          <a:effectLst/>
                          <a:latin typeface="+mn-lt"/>
                          <a:ea typeface="+mn-ea"/>
                          <a:cs typeface="+mn-cs"/>
                        </a:rPr>
                        <a:t>Shinzō's</a:t>
                      </a:r>
                      <a:r>
                        <a:rPr lang="en-US" sz="3600" b="1" i="0" kern="1200" dirty="0" smtClean="0">
                          <a:solidFill>
                            <a:schemeClr val="lt1"/>
                          </a:solidFill>
                          <a:effectLst/>
                          <a:latin typeface="+mn-lt"/>
                          <a:ea typeface="+mn-ea"/>
                          <a:cs typeface="+mn-cs"/>
                        </a:rPr>
                        <a:t> W</a:t>
                      </a:r>
                      <a:r>
                        <a:rPr lang="en-US" sz="3600" b="1" i="0" kern="1200" baseline="0" dirty="0" smtClean="0">
                          <a:solidFill>
                            <a:schemeClr val="lt1"/>
                          </a:solidFill>
                          <a:effectLst/>
                          <a:latin typeface="+mn-lt"/>
                          <a:ea typeface="+mn-ea"/>
                          <a:cs typeface="+mn-cs"/>
                        </a:rPr>
                        <a:t>ork style reform</a:t>
                      </a:r>
                      <a:r>
                        <a:rPr lang="en-US" sz="3600" b="1" i="0" kern="1200" dirty="0" smtClean="0">
                          <a:solidFill>
                            <a:schemeClr val="lt1"/>
                          </a:solidFill>
                          <a:effectLst/>
                          <a:latin typeface="+mn-lt"/>
                          <a:ea typeface="+mn-ea"/>
                          <a:cs typeface="+mn-cs"/>
                        </a:rPr>
                        <a:t> (was killed on the 8</a:t>
                      </a:r>
                      <a:r>
                        <a:rPr lang="en-US" sz="3600" b="1" i="0" kern="1200" baseline="30000" dirty="0" smtClean="0">
                          <a:solidFill>
                            <a:schemeClr val="lt1"/>
                          </a:solidFill>
                          <a:effectLst/>
                          <a:latin typeface="+mn-lt"/>
                          <a:ea typeface="+mn-ea"/>
                          <a:cs typeface="+mn-cs"/>
                        </a:rPr>
                        <a:t>th</a:t>
                      </a:r>
                      <a:r>
                        <a:rPr lang="en-US" sz="3600" b="1" i="0" kern="1200" dirty="0" smtClean="0">
                          <a:solidFill>
                            <a:schemeClr val="lt1"/>
                          </a:solidFill>
                          <a:effectLst/>
                          <a:latin typeface="+mn-lt"/>
                          <a:ea typeface="+mn-ea"/>
                          <a:cs typeface="+mn-cs"/>
                        </a:rPr>
                        <a:t> of July, 2022)</a:t>
                      </a:r>
                    </a:p>
                    <a:p>
                      <a:endParaRPr lang="ru-RU" sz="3600" dirty="0"/>
                    </a:p>
                  </a:txBody>
                  <a:tcPr/>
                </a:tc>
                <a:extLst>
                  <a:ext uri="{0D108BD9-81ED-4DB2-BD59-A6C34878D82A}">
                    <a16:rowId xmlns:a16="http://schemas.microsoft.com/office/drawing/2014/main" val="1107211610"/>
                  </a:ext>
                </a:extLst>
              </a:tr>
              <a:tr h="370840">
                <a:tc>
                  <a:txBody>
                    <a:bodyPr/>
                    <a:lstStyle/>
                    <a:p>
                      <a:endParaRPr lang="ru-RU" dirty="0" smtClean="0"/>
                    </a:p>
                    <a:p>
                      <a:r>
                        <a:rPr lang="en-US" sz="3600" dirty="0" smtClean="0"/>
                        <a:t>Japan</a:t>
                      </a:r>
                      <a:r>
                        <a:rPr lang="en-US" sz="3600" baseline="0" dirty="0" smtClean="0"/>
                        <a:t> Management VS. American Management</a:t>
                      </a:r>
                      <a:endParaRPr lang="ru-RU" sz="3600" dirty="0" smtClean="0"/>
                    </a:p>
                    <a:p>
                      <a:endParaRPr lang="ru-RU" dirty="0" smtClean="0"/>
                    </a:p>
                    <a:p>
                      <a:endParaRPr lang="ru-RU" dirty="0" smtClean="0"/>
                    </a:p>
                    <a:p>
                      <a:endParaRPr lang="ru-RU" dirty="0"/>
                    </a:p>
                  </a:txBody>
                  <a:tcPr/>
                </a:tc>
                <a:tc>
                  <a:txBody>
                    <a:bodyPr/>
                    <a:lstStyle/>
                    <a:p>
                      <a:pPr fontAlgn="ctr"/>
                      <a:r>
                        <a:rPr lang="en-US" sz="2800" dirty="0" smtClean="0">
                          <a:effectLst/>
                        </a:rPr>
                        <a:t>To remedy the Japanese way of work's two greatest problems: dangerously long work hours and grossly unequal wage gaps between regular and non-regular workers</a:t>
                      </a:r>
                      <a:endParaRPr lang="ru-RU" sz="2800" dirty="0">
                        <a:effectLst/>
                      </a:endParaRPr>
                    </a:p>
                  </a:txBody>
                  <a:tcPr anchor="ctr"/>
                </a:tc>
                <a:extLst>
                  <a:ext uri="{0D108BD9-81ED-4DB2-BD59-A6C34878D82A}">
                    <a16:rowId xmlns:a16="http://schemas.microsoft.com/office/drawing/2014/main" val="4149385252"/>
                  </a:ext>
                </a:extLst>
              </a:tr>
            </a:tbl>
          </a:graphicData>
        </a:graphic>
      </p:graphicFrame>
      <p:sp>
        <p:nvSpPr>
          <p:cNvPr id="4" name="Номер слайда 3"/>
          <p:cNvSpPr>
            <a:spLocks noGrp="1"/>
          </p:cNvSpPr>
          <p:nvPr>
            <p:ph type="sldNum" sz="quarter" idx="12"/>
          </p:nvPr>
        </p:nvSpPr>
        <p:spPr/>
        <p:txBody>
          <a:bodyPr/>
          <a:lstStyle/>
          <a:p>
            <a:fld id="{579AB637-28A6-4CC5-8D79-7B397DF492F6}" type="slidenum">
              <a:rPr lang="ru-RU" smtClean="0"/>
              <a:pPr/>
              <a:t>29</a:t>
            </a:fld>
            <a:endParaRPr lang="ru-RU"/>
          </a:p>
        </p:txBody>
      </p:sp>
    </p:spTree>
    <p:extLst>
      <p:ext uri="{BB962C8B-B14F-4D97-AF65-F5344CB8AC3E}">
        <p14:creationId xmlns:p14="http://schemas.microsoft.com/office/powerpoint/2010/main" val="2817594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For 200 years, capitalism has gone through 3 phases of relations with the state</a:t>
            </a:r>
            <a:endParaRPr lang="ru-RU" dirty="0"/>
          </a:p>
        </p:txBody>
      </p:sp>
      <p:sp>
        <p:nvSpPr>
          <p:cNvPr id="3" name="Объект 2"/>
          <p:cNvSpPr>
            <a:spLocks noGrp="1"/>
          </p:cNvSpPr>
          <p:nvPr>
            <p:ph idx="1"/>
          </p:nvPr>
        </p:nvSpPr>
        <p:spPr/>
        <p:txBody>
          <a:bodyPr>
            <a:normAutofit lnSpcReduction="10000"/>
          </a:bodyPr>
          <a:lstStyle/>
          <a:p>
            <a:r>
              <a:rPr lang="ru-RU" dirty="0"/>
              <a:t> </a:t>
            </a:r>
            <a:r>
              <a:rPr lang="en-US" dirty="0"/>
              <a:t>1791 </a:t>
            </a:r>
            <a:r>
              <a:rPr lang="ru-RU" dirty="0" smtClean="0"/>
              <a:t>– «С</a:t>
            </a:r>
            <a:r>
              <a:rPr lang="en-US" dirty="0" err="1" smtClean="0"/>
              <a:t>apitalism</a:t>
            </a:r>
            <a:r>
              <a:rPr lang="en-US" dirty="0" smtClean="0"/>
              <a:t>/market </a:t>
            </a:r>
            <a:r>
              <a:rPr lang="en-US" dirty="0"/>
              <a:t>versus </a:t>
            </a:r>
            <a:r>
              <a:rPr lang="en-US" dirty="0" smtClean="0"/>
              <a:t>state</a:t>
            </a:r>
            <a:r>
              <a:rPr lang="ru-RU" dirty="0" smtClean="0"/>
              <a:t>»</a:t>
            </a:r>
            <a:r>
              <a:rPr lang="en-US" dirty="0" smtClean="0"/>
              <a:t>("</a:t>
            </a:r>
            <a:r>
              <a:rPr lang="en-US" dirty="0"/>
              <a:t>invisible hand of the market", critique of mercantilists and patronage of domestic producers);</a:t>
            </a:r>
            <a:endParaRPr lang="en-US" dirty="0" smtClean="0"/>
          </a:p>
          <a:p>
            <a:r>
              <a:rPr lang="en-US" dirty="0"/>
              <a:t>1891 </a:t>
            </a:r>
            <a:r>
              <a:rPr lang="ru-RU" dirty="0" smtClean="0"/>
              <a:t>– </a:t>
            </a:r>
            <a:r>
              <a:rPr lang="ru-RU" dirty="0" smtClean="0"/>
              <a:t>«</a:t>
            </a:r>
            <a:r>
              <a:rPr lang="en-US" dirty="0" smtClean="0"/>
              <a:t>The </a:t>
            </a:r>
            <a:r>
              <a:rPr lang="en-US" dirty="0"/>
              <a:t>development of capitalism, within the framework outlined by the </a:t>
            </a:r>
            <a:r>
              <a:rPr lang="en-US" dirty="0" smtClean="0"/>
              <a:t>state</a:t>
            </a:r>
            <a:r>
              <a:rPr lang="ru-RU" dirty="0" smtClean="0"/>
              <a:t>»</a:t>
            </a:r>
            <a:r>
              <a:rPr lang="en-US" dirty="0" smtClean="0"/>
              <a:t> </a:t>
            </a:r>
            <a:r>
              <a:rPr lang="en-US" dirty="0"/>
              <a:t>(after the Great Depression); </a:t>
            </a:r>
            <a:endParaRPr lang="ru-RU" dirty="0" smtClean="0"/>
          </a:p>
          <a:p>
            <a:r>
              <a:rPr lang="ru-RU" dirty="0" smtClean="0"/>
              <a:t>1991 - </a:t>
            </a:r>
            <a:r>
              <a:rPr lang="en-US" dirty="0"/>
              <a:t>"Capitalism instead of the state" - the funeral of Keynes's ideas, the triumph of individualism (the decline of collective obligations, the departure from the "enterprise as a work collective" paradigm) and social bitterness ( (deregulation, deindustrialization, legal fetishism "there are more lawyers than farmers", USA is a country of shoe shines , </a:t>
            </a:r>
            <a:r>
              <a:rPr lang="en-US" dirty="0" err="1"/>
              <a:t>financialization</a:t>
            </a:r>
            <a:r>
              <a:rPr lang="en-US" dirty="0" smtClean="0"/>
              <a:t>)</a:t>
            </a:r>
            <a:r>
              <a:rPr lang="ru-RU" dirty="0" smtClean="0"/>
              <a:t>.</a:t>
            </a:r>
            <a:endParaRPr lang="ru-RU" dirty="0"/>
          </a:p>
        </p:txBody>
      </p:sp>
      <p:sp>
        <p:nvSpPr>
          <p:cNvPr id="4" name="Номер слайда 3"/>
          <p:cNvSpPr>
            <a:spLocks noGrp="1"/>
          </p:cNvSpPr>
          <p:nvPr>
            <p:ph type="sldNum" sz="quarter" idx="12"/>
          </p:nvPr>
        </p:nvSpPr>
        <p:spPr/>
        <p:txBody>
          <a:bodyPr/>
          <a:lstStyle/>
          <a:p>
            <a:fld id="{579AB637-28A6-4CC5-8D79-7B397DF492F6}" type="slidenum">
              <a:rPr lang="ru-RU" smtClean="0"/>
              <a:pPr/>
              <a:t>3</a:t>
            </a:fld>
            <a:endParaRPr lang="ru-RU"/>
          </a:p>
        </p:txBody>
      </p:sp>
    </p:spTree>
    <p:extLst>
      <p:ext uri="{BB962C8B-B14F-4D97-AF65-F5344CB8AC3E}">
        <p14:creationId xmlns:p14="http://schemas.microsoft.com/office/powerpoint/2010/main" val="3258608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Market </a:t>
            </a:r>
            <a:r>
              <a:rPr lang="en-US" dirty="0"/>
              <a:t>in the </a:t>
            </a:r>
            <a:r>
              <a:rPr lang="en-US" dirty="0" smtClean="0"/>
              <a:t>Anglo-Saxon </a:t>
            </a:r>
            <a:r>
              <a:rPr lang="en-US" dirty="0"/>
              <a:t>speculative </a:t>
            </a:r>
            <a:r>
              <a:rPr lang="en-US" dirty="0" smtClean="0"/>
              <a:t>model</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4023989792"/>
              </p:ext>
            </p:extLst>
          </p:nvPr>
        </p:nvGraphicFramePr>
        <p:xfrm>
          <a:off x="616974" y="1397922"/>
          <a:ext cx="10515600" cy="2976122"/>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114101636"/>
                    </a:ext>
                  </a:extLst>
                </a:gridCol>
                <a:gridCol w="2628900">
                  <a:extLst>
                    <a:ext uri="{9D8B030D-6E8A-4147-A177-3AD203B41FA5}">
                      <a16:colId xmlns:a16="http://schemas.microsoft.com/office/drawing/2014/main" val="3847419021"/>
                    </a:ext>
                  </a:extLst>
                </a:gridCol>
                <a:gridCol w="2628900">
                  <a:extLst>
                    <a:ext uri="{9D8B030D-6E8A-4147-A177-3AD203B41FA5}">
                      <a16:colId xmlns:a16="http://schemas.microsoft.com/office/drawing/2014/main" val="4266793386"/>
                    </a:ext>
                  </a:extLst>
                </a:gridCol>
                <a:gridCol w="2628900">
                  <a:extLst>
                    <a:ext uri="{9D8B030D-6E8A-4147-A177-3AD203B41FA5}">
                      <a16:colId xmlns:a16="http://schemas.microsoft.com/office/drawing/2014/main" val="223157239"/>
                    </a:ext>
                  </a:extLst>
                </a:gridCol>
              </a:tblGrid>
              <a:tr h="370840">
                <a:tc>
                  <a:txBody>
                    <a:bodyPr/>
                    <a:lstStyle/>
                    <a:p>
                      <a:endParaRPr lang="ru-RU" dirty="0"/>
                    </a:p>
                  </a:txBody>
                  <a:tcPr/>
                </a:tc>
                <a:tc>
                  <a:txBody>
                    <a:bodyPr/>
                    <a:lstStyle/>
                    <a:p>
                      <a:r>
                        <a:rPr lang="en-US" dirty="0" smtClean="0"/>
                        <a:t>Non-market</a:t>
                      </a:r>
                      <a:r>
                        <a:rPr lang="ru-RU" baseline="0" dirty="0" smtClean="0"/>
                        <a:t> </a:t>
                      </a:r>
                      <a:r>
                        <a:rPr lang="en-US" baseline="0" dirty="0" smtClean="0"/>
                        <a:t>goods</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Mixed </a:t>
                      </a:r>
                      <a:r>
                        <a:rPr lang="en-US" baseline="0" dirty="0" smtClean="0"/>
                        <a:t>goods</a:t>
                      </a:r>
                      <a:endParaRPr lang="ru-RU" dirty="0" smtClean="0"/>
                    </a:p>
                    <a:p>
                      <a:endParaRPr lang="ru-RU" dirty="0"/>
                    </a:p>
                  </a:txBody>
                  <a:tcPr/>
                </a:tc>
                <a:tc>
                  <a:txBody>
                    <a:bodyPr/>
                    <a:lstStyle/>
                    <a:p>
                      <a:r>
                        <a:rPr lang="en-US" dirty="0" smtClean="0"/>
                        <a:t>Market goods</a:t>
                      </a:r>
                      <a:endParaRPr lang="ru-RU" dirty="0"/>
                    </a:p>
                  </a:txBody>
                  <a:tcPr/>
                </a:tc>
                <a:extLst>
                  <a:ext uri="{0D108BD9-81ED-4DB2-BD59-A6C34878D82A}">
                    <a16:rowId xmlns:a16="http://schemas.microsoft.com/office/drawing/2014/main" val="2164241794"/>
                  </a:ext>
                </a:extLst>
              </a:tr>
              <a:tr h="370840">
                <a:tc>
                  <a:txBody>
                    <a:bodyPr/>
                    <a:lstStyle/>
                    <a:p>
                      <a:r>
                        <a:rPr lang="en-US" dirty="0" smtClean="0"/>
                        <a:t>Religions</a:t>
                      </a:r>
                      <a:endParaRPr lang="ru-RU" dirty="0"/>
                    </a:p>
                  </a:txBody>
                  <a:tcPr/>
                </a:tc>
                <a:tc>
                  <a:txBody>
                    <a:bodyPr/>
                    <a:lstStyle/>
                    <a:p>
                      <a:endParaRPr lang="ru-RU" dirty="0"/>
                    </a:p>
                  </a:txBody>
                  <a:tcPr/>
                </a:tc>
                <a:tc>
                  <a:txBody>
                    <a:bodyPr/>
                    <a:lstStyle/>
                    <a:p>
                      <a:r>
                        <a:rPr lang="en-US" dirty="0" smtClean="0"/>
                        <a:t>                       +</a:t>
                      </a:r>
                      <a:endParaRPr lang="ru-RU" dirty="0"/>
                    </a:p>
                  </a:txBody>
                  <a:tcPr/>
                </a:tc>
                <a:tc>
                  <a:txBody>
                    <a:bodyPr/>
                    <a:lstStyle/>
                    <a:p>
                      <a:endParaRPr lang="ru-RU"/>
                    </a:p>
                  </a:txBody>
                  <a:tcPr/>
                </a:tc>
                <a:extLst>
                  <a:ext uri="{0D108BD9-81ED-4DB2-BD59-A6C34878D82A}">
                    <a16:rowId xmlns:a16="http://schemas.microsoft.com/office/drawing/2014/main" val="3936346762"/>
                  </a:ext>
                </a:extLst>
              </a:tr>
              <a:tr h="481842">
                <a:tc>
                  <a:txBody>
                    <a:bodyPr/>
                    <a:lstStyle/>
                    <a:p>
                      <a:r>
                        <a:rPr lang="en-US" dirty="0" smtClean="0"/>
                        <a:t>Employees' wages</a:t>
                      </a:r>
                      <a:endParaRPr lang="ru-RU" dirty="0"/>
                    </a:p>
                  </a:txBody>
                  <a:tcPr/>
                </a:tc>
                <a:tc>
                  <a:txBody>
                    <a:bodyPr/>
                    <a:lstStyle/>
                    <a:p>
                      <a:endParaRPr lang="ru-RU"/>
                    </a:p>
                  </a:txBody>
                  <a:tcPr/>
                </a:tc>
                <a:tc>
                  <a:txBody>
                    <a:bodyPr/>
                    <a:lstStyle/>
                    <a:p>
                      <a:endParaRPr lang="ru-RU"/>
                    </a:p>
                  </a:txBody>
                  <a:tcPr/>
                </a:tc>
                <a:tc>
                  <a:txBody>
                    <a:bodyPr/>
                    <a:lstStyle/>
                    <a:p>
                      <a:r>
                        <a:rPr lang="en-US" dirty="0" smtClean="0"/>
                        <a:t>           +</a:t>
                      </a:r>
                      <a:endParaRPr lang="ru-RU" dirty="0"/>
                    </a:p>
                  </a:txBody>
                  <a:tcPr/>
                </a:tc>
                <a:extLst>
                  <a:ext uri="{0D108BD9-81ED-4DB2-BD59-A6C34878D82A}">
                    <a16:rowId xmlns:a16="http://schemas.microsoft.com/office/drawing/2014/main" val="4026880344"/>
                  </a:ext>
                </a:extLst>
              </a:tr>
              <a:tr h="370840">
                <a:tc>
                  <a:txBody>
                    <a:bodyPr/>
                    <a:lstStyle/>
                    <a:p>
                      <a:r>
                        <a:rPr lang="en-US" dirty="0" smtClean="0"/>
                        <a:t>Housing</a:t>
                      </a:r>
                      <a:endParaRPr lang="ru-RU" dirty="0"/>
                    </a:p>
                  </a:txBody>
                  <a:tcPr/>
                </a:tc>
                <a:tc>
                  <a:txBody>
                    <a:bodyPr/>
                    <a:lstStyle/>
                    <a:p>
                      <a:endParaRPr lang="ru-RU"/>
                    </a:p>
                  </a:txBody>
                  <a:tcPr/>
                </a:tc>
                <a:tc>
                  <a:txBody>
                    <a:bodyPr/>
                    <a:lstStyle/>
                    <a:p>
                      <a:endParaRPr lang="ru-RU"/>
                    </a:p>
                  </a:txBody>
                  <a:tcPr/>
                </a:tc>
                <a:tc>
                  <a:txBody>
                    <a:bodyPr/>
                    <a:lstStyle/>
                    <a:p>
                      <a:r>
                        <a:rPr lang="en-US" dirty="0" smtClean="0"/>
                        <a:t>            +</a:t>
                      </a:r>
                      <a:endParaRPr lang="ru-RU" dirty="0"/>
                    </a:p>
                  </a:txBody>
                  <a:tcPr/>
                </a:tc>
                <a:extLst>
                  <a:ext uri="{0D108BD9-81ED-4DB2-BD59-A6C34878D82A}">
                    <a16:rowId xmlns:a16="http://schemas.microsoft.com/office/drawing/2014/main" val="3588202511"/>
                  </a:ext>
                </a:extLst>
              </a:tr>
              <a:tr h="370840">
                <a:tc>
                  <a:txBody>
                    <a:bodyPr/>
                    <a:lstStyle/>
                    <a:p>
                      <a:r>
                        <a:rPr lang="en-US" dirty="0" smtClean="0"/>
                        <a:t>Urban transport</a:t>
                      </a:r>
                      <a:endParaRPr lang="ru-RU" dirty="0"/>
                    </a:p>
                  </a:txBody>
                  <a:tcPr/>
                </a:tc>
                <a:tc>
                  <a:txBody>
                    <a:bodyPr/>
                    <a:lstStyle/>
                    <a:p>
                      <a:endParaRPr lang="ru-RU"/>
                    </a:p>
                  </a:txBody>
                  <a:tcPr/>
                </a:tc>
                <a:tc>
                  <a:txBody>
                    <a:bodyPr/>
                    <a:lstStyle/>
                    <a:p>
                      <a:endParaRPr lang="ru-RU"/>
                    </a:p>
                  </a:txBody>
                  <a:tcPr/>
                </a:tc>
                <a:tc>
                  <a:txBody>
                    <a:bodyPr/>
                    <a:lstStyle/>
                    <a:p>
                      <a:r>
                        <a:rPr lang="en-US" dirty="0" smtClean="0"/>
                        <a:t>             +</a:t>
                      </a:r>
                      <a:endParaRPr lang="ru-RU" dirty="0"/>
                    </a:p>
                  </a:txBody>
                  <a:tcPr/>
                </a:tc>
                <a:extLst>
                  <a:ext uri="{0D108BD9-81ED-4DB2-BD59-A6C34878D82A}">
                    <a16:rowId xmlns:a16="http://schemas.microsoft.com/office/drawing/2014/main" val="3505737021"/>
                  </a:ext>
                </a:extLst>
              </a:tr>
              <a:tr h="370840">
                <a:tc>
                  <a:txBody>
                    <a:bodyPr/>
                    <a:lstStyle/>
                    <a:p>
                      <a:r>
                        <a:rPr lang="en-US" dirty="0" smtClean="0"/>
                        <a:t>Health care</a:t>
                      </a:r>
                      <a:endParaRPr lang="ru-RU" dirty="0"/>
                    </a:p>
                  </a:txBody>
                  <a:tcPr/>
                </a:tc>
                <a:tc>
                  <a:txBody>
                    <a:bodyPr/>
                    <a:lstStyle/>
                    <a:p>
                      <a:endParaRPr lang="ru-RU"/>
                    </a:p>
                  </a:txBody>
                  <a:tcPr/>
                </a:tc>
                <a:tc>
                  <a:txBody>
                    <a:bodyPr/>
                    <a:lstStyle/>
                    <a:p>
                      <a:endParaRPr lang="ru-RU"/>
                    </a:p>
                  </a:txBody>
                  <a:tcPr/>
                </a:tc>
                <a:tc>
                  <a:txBody>
                    <a:bodyPr/>
                    <a:lstStyle/>
                    <a:p>
                      <a:r>
                        <a:rPr lang="en-US" dirty="0" smtClean="0"/>
                        <a:t>             +</a:t>
                      </a:r>
                      <a:endParaRPr lang="ru-RU" dirty="0"/>
                    </a:p>
                  </a:txBody>
                  <a:tcPr/>
                </a:tc>
                <a:extLst>
                  <a:ext uri="{0D108BD9-81ED-4DB2-BD59-A6C34878D82A}">
                    <a16:rowId xmlns:a16="http://schemas.microsoft.com/office/drawing/2014/main" val="970345673"/>
                  </a:ext>
                </a:extLst>
              </a:tr>
              <a:tr h="370840">
                <a:tc>
                  <a:txBody>
                    <a:bodyPr/>
                    <a:lstStyle/>
                    <a:p>
                      <a:r>
                        <a:rPr lang="en-US" dirty="0" smtClean="0"/>
                        <a:t>Education</a:t>
                      </a:r>
                      <a:endParaRPr lang="ru-RU" dirty="0"/>
                    </a:p>
                  </a:txBody>
                  <a:tcPr/>
                </a:tc>
                <a:tc>
                  <a:txBody>
                    <a:bodyPr/>
                    <a:lstStyle/>
                    <a:p>
                      <a:endParaRPr lang="ru-RU"/>
                    </a:p>
                  </a:txBody>
                  <a:tcPr/>
                </a:tc>
                <a:tc>
                  <a:txBody>
                    <a:bodyPr/>
                    <a:lstStyle/>
                    <a:p>
                      <a:endParaRPr lang="ru-RU"/>
                    </a:p>
                  </a:txBody>
                  <a:tcPr/>
                </a:tc>
                <a:tc>
                  <a:txBody>
                    <a:bodyPr/>
                    <a:lstStyle/>
                    <a:p>
                      <a:r>
                        <a:rPr lang="en-US" dirty="0" smtClean="0"/>
                        <a:t>              +</a:t>
                      </a:r>
                      <a:endParaRPr lang="ru-RU" dirty="0"/>
                    </a:p>
                  </a:txBody>
                  <a:tcPr/>
                </a:tc>
                <a:extLst>
                  <a:ext uri="{0D108BD9-81ED-4DB2-BD59-A6C34878D82A}">
                    <a16:rowId xmlns:a16="http://schemas.microsoft.com/office/drawing/2014/main" val="1814829546"/>
                  </a:ext>
                </a:extLst>
              </a:tr>
            </a:tbl>
          </a:graphicData>
        </a:graphic>
      </p:graphicFrame>
      <p:sp>
        <p:nvSpPr>
          <p:cNvPr id="4" name="Номер слайда 3"/>
          <p:cNvSpPr>
            <a:spLocks noGrp="1"/>
          </p:cNvSpPr>
          <p:nvPr>
            <p:ph type="sldNum" sz="quarter" idx="12"/>
          </p:nvPr>
        </p:nvSpPr>
        <p:spPr/>
        <p:txBody>
          <a:bodyPr/>
          <a:lstStyle/>
          <a:p>
            <a:fld id="{579AB637-28A6-4CC5-8D79-7B397DF492F6}" type="slidenum">
              <a:rPr lang="ru-RU" smtClean="0"/>
              <a:pPr/>
              <a:t>30</a:t>
            </a:fld>
            <a:endParaRPr lang="ru-RU"/>
          </a:p>
        </p:txBody>
      </p:sp>
    </p:spTree>
    <p:extLst>
      <p:ext uri="{BB962C8B-B14F-4D97-AF65-F5344CB8AC3E}">
        <p14:creationId xmlns:p14="http://schemas.microsoft.com/office/powerpoint/2010/main" val="3432284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 Text </a:t>
            </a:r>
            <a:r>
              <a:rPr lang="en-US" dirty="0"/>
              <a:t>on the distribution of ownership in </a:t>
            </a:r>
            <a:r>
              <a:rPr lang="ru-RU" dirty="0" smtClean="0"/>
              <a:t>«</a:t>
            </a:r>
            <a:r>
              <a:rPr lang="en-US" dirty="0" smtClean="0"/>
              <a:t>Pixar</a:t>
            </a:r>
            <a:r>
              <a:rPr lang="ru-RU" dirty="0" smtClean="0"/>
              <a:t>»</a:t>
            </a:r>
            <a:r>
              <a:rPr lang="en-US" dirty="0" smtClean="0"/>
              <a:t> </a:t>
            </a:r>
            <a:r>
              <a:rPr lang="en-US" dirty="0"/>
              <a:t>from W. Isaacson's book on Steve Jobs</a:t>
            </a:r>
            <a:endParaRPr lang="ru-RU" dirty="0"/>
          </a:p>
        </p:txBody>
      </p:sp>
      <p:sp>
        <p:nvSpPr>
          <p:cNvPr id="3" name="Объект 2"/>
          <p:cNvSpPr>
            <a:spLocks noGrp="1"/>
          </p:cNvSpPr>
          <p:nvPr>
            <p:ph idx="1"/>
          </p:nvPr>
        </p:nvSpPr>
        <p:spPr/>
        <p:txBody>
          <a:bodyPr/>
          <a:lstStyle/>
          <a:p>
            <a:pPr marL="0" indent="0">
              <a:buNone/>
            </a:pPr>
            <a:r>
              <a:rPr lang="en-US" dirty="0"/>
              <a:t>“The final agreement was reached in January 1986. For his $10 million investment, Jobs received 70% of the company, with the rest distributed among Ed </a:t>
            </a:r>
            <a:r>
              <a:rPr lang="en-US" dirty="0" err="1"/>
              <a:t>Catmull</a:t>
            </a:r>
            <a:r>
              <a:rPr lang="en-US" dirty="0"/>
              <a:t>, </a:t>
            </a:r>
            <a:r>
              <a:rPr lang="en-US" dirty="0" err="1"/>
              <a:t>Alvy</a:t>
            </a:r>
            <a:r>
              <a:rPr lang="en-US" dirty="0"/>
              <a:t> Ray Smith, and 38 other founding employees, down to the receptionist.” </a:t>
            </a:r>
            <a:endParaRPr lang="ru-RU" dirty="0" smtClean="0"/>
          </a:p>
          <a:p>
            <a:pPr marL="0" indent="0">
              <a:buNone/>
            </a:pPr>
            <a:r>
              <a:rPr lang="en-US" dirty="0" smtClean="0"/>
              <a:t>Employees </a:t>
            </a:r>
            <a:r>
              <a:rPr lang="en-US" dirty="0"/>
              <a:t>are co-owners-shareholders of the world's largest companies</a:t>
            </a:r>
            <a:r>
              <a:rPr lang="en-US" dirty="0" smtClean="0"/>
              <a:t>:</a:t>
            </a:r>
            <a:r>
              <a:rPr lang="ru-RU" dirty="0" smtClean="0"/>
              <a:t> </a:t>
            </a:r>
            <a:r>
              <a:rPr lang="en-US" dirty="0" smtClean="0"/>
              <a:t>Walmart</a:t>
            </a:r>
            <a:r>
              <a:rPr lang="ru-RU" dirty="0" smtClean="0"/>
              <a:t>, </a:t>
            </a:r>
            <a:r>
              <a:rPr lang="en-US" dirty="0"/>
              <a:t>CVS Health </a:t>
            </a:r>
            <a:r>
              <a:rPr lang="en-US" dirty="0" smtClean="0"/>
              <a:t>Corporation</a:t>
            </a:r>
            <a:r>
              <a:rPr lang="ru-RU" dirty="0" smtClean="0"/>
              <a:t>, </a:t>
            </a:r>
            <a:r>
              <a:rPr lang="en-US" dirty="0" smtClean="0"/>
              <a:t>McKesson</a:t>
            </a:r>
            <a:r>
              <a:rPr lang="ru-RU" dirty="0" smtClean="0"/>
              <a:t>, </a:t>
            </a:r>
            <a:r>
              <a:rPr lang="en-US" dirty="0"/>
              <a:t>Exxon </a:t>
            </a:r>
            <a:r>
              <a:rPr lang="en-US" dirty="0" smtClean="0"/>
              <a:t>Mobil</a:t>
            </a:r>
            <a:r>
              <a:rPr lang="ru-RU" dirty="0" smtClean="0"/>
              <a:t>, </a:t>
            </a:r>
            <a:r>
              <a:rPr lang="en-US" dirty="0" smtClean="0"/>
              <a:t>AT&amp;T</a:t>
            </a:r>
            <a:r>
              <a:rPr lang="ru-RU" dirty="0" smtClean="0"/>
              <a:t>, </a:t>
            </a:r>
            <a:r>
              <a:rPr lang="en-US" dirty="0"/>
              <a:t>Microsoft </a:t>
            </a:r>
            <a:r>
              <a:rPr lang="en-US" dirty="0" smtClean="0"/>
              <a:t>Corporation</a:t>
            </a:r>
            <a:r>
              <a:rPr lang="ru-RU" dirty="0" smtClean="0"/>
              <a:t>, </a:t>
            </a:r>
            <a:r>
              <a:rPr lang="en-US" dirty="0"/>
              <a:t>Verizon Communications Inc</a:t>
            </a:r>
            <a:r>
              <a:rPr lang="en-US" dirty="0" smtClean="0"/>
              <a:t>.</a:t>
            </a:r>
            <a:r>
              <a:rPr lang="ru-RU" dirty="0" smtClean="0"/>
              <a:t>, </a:t>
            </a:r>
            <a:r>
              <a:rPr lang="en-US" dirty="0"/>
              <a:t>Ford Motor </a:t>
            </a:r>
            <a:r>
              <a:rPr lang="en-US" dirty="0" smtClean="0"/>
              <a:t>Company</a:t>
            </a:r>
            <a:r>
              <a:rPr lang="ru-RU" dirty="0" smtClean="0"/>
              <a:t>, </a:t>
            </a:r>
            <a:r>
              <a:rPr lang="en-US" dirty="0" smtClean="0"/>
              <a:t>GE, Intel, IBM (ESOP</a:t>
            </a:r>
            <a:r>
              <a:rPr lang="ru-RU" dirty="0" smtClean="0"/>
              <a:t>, </a:t>
            </a:r>
            <a:r>
              <a:rPr lang="en-US" dirty="0" smtClean="0"/>
              <a:t>Employee </a:t>
            </a:r>
            <a:r>
              <a:rPr lang="en-US" dirty="0"/>
              <a:t>Stock Ownership </a:t>
            </a:r>
            <a:r>
              <a:rPr lang="en-US" dirty="0" smtClean="0"/>
              <a:t>Plan), </a:t>
            </a:r>
            <a:r>
              <a:rPr lang="en-US" dirty="0" err="1" smtClean="0"/>
              <a:t>etc</a:t>
            </a:r>
            <a:r>
              <a:rPr lang="ru-RU" dirty="0" smtClean="0"/>
              <a:t>.</a:t>
            </a:r>
            <a:endParaRPr lang="en-US" dirty="0" smtClean="0"/>
          </a:p>
          <a:p>
            <a:pPr marL="0" indent="0">
              <a:buNone/>
            </a:pPr>
            <a:endParaRPr lang="ru-RU" dirty="0" smtClean="0"/>
          </a:p>
          <a:p>
            <a:endParaRPr lang="ru-RU" dirty="0"/>
          </a:p>
        </p:txBody>
      </p:sp>
      <p:sp>
        <p:nvSpPr>
          <p:cNvPr id="4" name="Номер слайда 3"/>
          <p:cNvSpPr>
            <a:spLocks noGrp="1"/>
          </p:cNvSpPr>
          <p:nvPr>
            <p:ph type="sldNum" sz="quarter" idx="12"/>
          </p:nvPr>
        </p:nvSpPr>
        <p:spPr/>
        <p:txBody>
          <a:bodyPr/>
          <a:lstStyle/>
          <a:p>
            <a:fld id="{579AB637-28A6-4CC5-8D79-7B397DF492F6}" type="slidenum">
              <a:rPr lang="ru-RU" smtClean="0"/>
              <a:pPr/>
              <a:t>31</a:t>
            </a:fld>
            <a:endParaRPr lang="ru-RU"/>
          </a:p>
        </p:txBody>
      </p:sp>
    </p:spTree>
    <p:extLst>
      <p:ext uri="{BB962C8B-B14F-4D97-AF65-F5344CB8AC3E}">
        <p14:creationId xmlns:p14="http://schemas.microsoft.com/office/powerpoint/2010/main" val="1592414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Modern trends</a:t>
            </a:r>
            <a:r>
              <a:rPr lang="ru-RU" dirty="0" smtClean="0"/>
              <a:t>: </a:t>
            </a:r>
            <a:r>
              <a:rPr lang="en-US" dirty="0"/>
              <a:t>Moral capitalism/ </a:t>
            </a:r>
            <a:r>
              <a:rPr lang="ru-RU" dirty="0" smtClean="0"/>
              <a:t>С</a:t>
            </a:r>
            <a:r>
              <a:rPr lang="en-US" dirty="0" err="1" smtClean="0"/>
              <a:t>onscious</a:t>
            </a:r>
            <a:r>
              <a:rPr lang="en-US" dirty="0" smtClean="0"/>
              <a:t> capitalism/ Capitalism without capitalists</a:t>
            </a:r>
            <a:endParaRPr lang="ru-RU" dirty="0"/>
          </a:p>
        </p:txBody>
      </p:sp>
      <p:sp>
        <p:nvSpPr>
          <p:cNvPr id="3" name="Объект 2"/>
          <p:cNvSpPr>
            <a:spLocks noGrp="1"/>
          </p:cNvSpPr>
          <p:nvPr>
            <p:ph idx="1"/>
          </p:nvPr>
        </p:nvSpPr>
        <p:spPr/>
        <p:txBody>
          <a:bodyPr/>
          <a:lstStyle/>
          <a:p>
            <a:pPr marL="0" indent="0">
              <a:buNone/>
            </a:pPr>
            <a:r>
              <a:rPr lang="en-US" dirty="0" smtClean="0"/>
              <a:t>- ESOP </a:t>
            </a:r>
            <a:r>
              <a:rPr lang="ru-RU" dirty="0" smtClean="0"/>
              <a:t>(</a:t>
            </a:r>
            <a:r>
              <a:rPr lang="en-US" dirty="0"/>
              <a:t>Employee Stock Ownership </a:t>
            </a:r>
            <a:r>
              <a:rPr lang="en-US" dirty="0" smtClean="0"/>
              <a:t>Plan)</a:t>
            </a:r>
            <a:r>
              <a:rPr lang="ru-RU" dirty="0" smtClean="0"/>
              <a:t>;</a:t>
            </a:r>
            <a:endParaRPr lang="en-US" dirty="0" smtClean="0"/>
          </a:p>
          <a:p>
            <a:pPr>
              <a:buFontTx/>
              <a:buChar char="-"/>
            </a:pPr>
            <a:r>
              <a:rPr lang="en-US" dirty="0" smtClean="0"/>
              <a:t>B-Corporations and Public-Benefit Corporations (Kickstarter)</a:t>
            </a:r>
            <a:r>
              <a:rPr lang="ru-RU" dirty="0" smtClean="0"/>
              <a:t>;</a:t>
            </a:r>
          </a:p>
          <a:p>
            <a:pPr>
              <a:buFontTx/>
              <a:buChar char="-"/>
            </a:pPr>
            <a:r>
              <a:rPr lang="en-US" dirty="0"/>
              <a:t>T</a:t>
            </a:r>
            <a:r>
              <a:rPr lang="en-US" dirty="0" smtClean="0"/>
              <a:t>urquoise Organizations</a:t>
            </a:r>
          </a:p>
          <a:p>
            <a:pPr marL="0" indent="0">
              <a:buNone/>
            </a:pPr>
            <a:r>
              <a:rPr lang="en-US" dirty="0" smtClean="0"/>
              <a:t>- </a:t>
            </a:r>
            <a:r>
              <a:rPr lang="ru-RU" dirty="0" smtClean="0"/>
              <a:t>«</a:t>
            </a:r>
            <a:r>
              <a:rPr lang="en-US" dirty="0" err="1" smtClean="0"/>
              <a:t>Norilsky</a:t>
            </a:r>
            <a:r>
              <a:rPr lang="en-US" dirty="0" smtClean="0"/>
              <a:t> </a:t>
            </a:r>
            <a:r>
              <a:rPr lang="en-US" dirty="0" err="1" smtClean="0"/>
              <a:t>Nikel</a:t>
            </a:r>
            <a:r>
              <a:rPr lang="ru-RU" dirty="0" smtClean="0"/>
              <a:t>»-</a:t>
            </a:r>
            <a:r>
              <a:rPr lang="ru-RU" dirty="0" smtClean="0"/>
              <a:t>2022</a:t>
            </a:r>
            <a:endParaRPr lang="ru-RU" dirty="0"/>
          </a:p>
        </p:txBody>
      </p:sp>
      <p:sp>
        <p:nvSpPr>
          <p:cNvPr id="4" name="Номер слайда 3"/>
          <p:cNvSpPr>
            <a:spLocks noGrp="1"/>
          </p:cNvSpPr>
          <p:nvPr>
            <p:ph type="sldNum" sz="quarter" idx="12"/>
          </p:nvPr>
        </p:nvSpPr>
        <p:spPr/>
        <p:txBody>
          <a:bodyPr/>
          <a:lstStyle/>
          <a:p>
            <a:fld id="{579AB637-28A6-4CC5-8D79-7B397DF492F6}" type="slidenum">
              <a:rPr lang="ru-RU" smtClean="0"/>
              <a:pPr/>
              <a:t>32</a:t>
            </a:fld>
            <a:endParaRPr lang="ru-RU"/>
          </a:p>
        </p:txBody>
      </p:sp>
    </p:spTree>
    <p:extLst>
      <p:ext uri="{BB962C8B-B14F-4D97-AF65-F5344CB8AC3E}">
        <p14:creationId xmlns:p14="http://schemas.microsoft.com/office/powerpoint/2010/main" val="3874784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Kickstarter </a:t>
            </a:r>
            <a:r>
              <a:rPr lang="en-US" dirty="0" err="1"/>
              <a:t>Inc</a:t>
            </a:r>
            <a:r>
              <a:rPr lang="en-US" dirty="0"/>
              <a:t> is no more. We’re now Kickstarter PBC — a Public Benefit Corporation. </a:t>
            </a:r>
            <a:endParaRPr lang="ru-RU" dirty="0"/>
          </a:p>
        </p:txBody>
      </p:sp>
      <p:sp>
        <p:nvSpPr>
          <p:cNvPr id="4" name="Номер слайда 3"/>
          <p:cNvSpPr>
            <a:spLocks noGrp="1"/>
          </p:cNvSpPr>
          <p:nvPr>
            <p:ph type="sldNum" sz="quarter" idx="12"/>
          </p:nvPr>
        </p:nvSpPr>
        <p:spPr/>
        <p:txBody>
          <a:bodyPr/>
          <a:lstStyle/>
          <a:p>
            <a:fld id="{579AB637-28A6-4CC5-8D79-7B397DF492F6}" type="slidenum">
              <a:rPr lang="ru-RU" smtClean="0"/>
              <a:pPr/>
              <a:t>33</a:t>
            </a:fld>
            <a:endParaRPr lang="ru-RU"/>
          </a:p>
        </p:txBody>
      </p:sp>
      <p:pic>
        <p:nvPicPr>
          <p:cNvPr id="2050" name="Picture 2" descr="Image may contain Text and Lab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9863" y="1825625"/>
            <a:ext cx="653227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443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hlinkClick r:id="rId2"/>
              </a:rPr>
              <a:t>https://www.kickstarter.com/charter</a:t>
            </a:r>
            <a:r>
              <a:rPr lang="ru-RU" dirty="0"/>
              <a:t/>
            </a:r>
            <a:br>
              <a:rPr lang="ru-RU" dirty="0"/>
            </a:br>
            <a:endParaRPr lang="ru-RU" dirty="0"/>
          </a:p>
        </p:txBody>
      </p:sp>
      <p:sp>
        <p:nvSpPr>
          <p:cNvPr id="3" name="Объект 2"/>
          <p:cNvSpPr>
            <a:spLocks noGrp="1"/>
          </p:cNvSpPr>
          <p:nvPr>
            <p:ph idx="1"/>
          </p:nvPr>
        </p:nvSpPr>
        <p:spPr/>
        <p:txBody>
          <a:bodyPr/>
          <a:lstStyle/>
          <a:p>
            <a:pPr marL="0" indent="0">
              <a:buNone/>
            </a:pPr>
            <a:endParaRPr lang="ru-RU" dirty="0" smtClean="0"/>
          </a:p>
          <a:p>
            <a:pPr marL="0" indent="0">
              <a:buNone/>
            </a:pPr>
            <a:r>
              <a:rPr lang="en-US" b="1" dirty="0" smtClean="0"/>
              <a:t>Kickstarter </a:t>
            </a:r>
            <a:r>
              <a:rPr lang="en-US" b="1" dirty="0"/>
              <a:t>is committed to fighting </a:t>
            </a:r>
            <a:r>
              <a:rPr lang="en-US" b="1" dirty="0" smtClean="0"/>
              <a:t>inequality</a:t>
            </a:r>
            <a:r>
              <a:rPr lang="ru-RU" dirty="0" smtClean="0"/>
              <a:t>.</a:t>
            </a:r>
          </a:p>
          <a:p>
            <a:pPr marL="0" indent="0">
              <a:buNone/>
            </a:pPr>
            <a:r>
              <a:rPr lang="en-US" dirty="0"/>
              <a:t>Kickstarter will report on team and leadership demographics</a:t>
            </a:r>
            <a:r>
              <a:rPr lang="en-US" b="1" dirty="0"/>
              <a:t>, executive and CEO pay ratios</a:t>
            </a:r>
            <a:r>
              <a:rPr lang="en-US" dirty="0"/>
              <a:t>, and programs and strategies employed to build a diverse, inclusive, and equitable organization.</a:t>
            </a:r>
            <a:endParaRPr lang="ru-RU" dirty="0"/>
          </a:p>
        </p:txBody>
      </p:sp>
      <p:sp>
        <p:nvSpPr>
          <p:cNvPr id="4" name="Номер слайда 3"/>
          <p:cNvSpPr>
            <a:spLocks noGrp="1"/>
          </p:cNvSpPr>
          <p:nvPr>
            <p:ph type="sldNum" sz="quarter" idx="12"/>
          </p:nvPr>
        </p:nvSpPr>
        <p:spPr/>
        <p:txBody>
          <a:bodyPr/>
          <a:lstStyle/>
          <a:p>
            <a:fld id="{579AB637-28A6-4CC5-8D79-7B397DF492F6}" type="slidenum">
              <a:rPr lang="ru-RU" smtClean="0"/>
              <a:pPr/>
              <a:t>34</a:t>
            </a:fld>
            <a:endParaRPr lang="ru-RU"/>
          </a:p>
        </p:txBody>
      </p:sp>
    </p:spTree>
    <p:extLst>
      <p:ext uri="{BB962C8B-B14F-4D97-AF65-F5344CB8AC3E}">
        <p14:creationId xmlns:p14="http://schemas.microsoft.com/office/powerpoint/2010/main" val="2090336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Original </a:t>
            </a:r>
            <a:r>
              <a:rPr lang="en-US" dirty="0" smtClean="0"/>
              <a:t>model-XXI</a:t>
            </a:r>
            <a:r>
              <a:rPr lang="ru-RU" dirty="0" smtClean="0"/>
              <a:t> «</a:t>
            </a:r>
            <a:r>
              <a:rPr lang="en-US" dirty="0" smtClean="0"/>
              <a:t>Labor managed firms</a:t>
            </a:r>
            <a:r>
              <a:rPr lang="ru-RU" dirty="0" smtClean="0"/>
              <a:t>»</a:t>
            </a:r>
            <a:endParaRPr lang="ru-RU" dirty="0"/>
          </a:p>
        </p:txBody>
      </p:sp>
      <p:sp>
        <p:nvSpPr>
          <p:cNvPr id="3" name="Объект 2"/>
          <p:cNvSpPr>
            <a:spLocks noGrp="1"/>
          </p:cNvSpPr>
          <p:nvPr>
            <p:ph idx="1"/>
          </p:nvPr>
        </p:nvSpPr>
        <p:spPr/>
        <p:txBody>
          <a:bodyPr/>
          <a:lstStyle/>
          <a:p>
            <a:pPr marL="0" indent="0">
              <a:buNone/>
            </a:pPr>
            <a:r>
              <a:rPr lang="en-US" dirty="0" smtClean="0"/>
              <a:t>Free-pricing capitalism </a:t>
            </a:r>
            <a:r>
              <a:rPr lang="en-US" dirty="0"/>
              <a:t>with </a:t>
            </a:r>
            <a:r>
              <a:rPr lang="en-US" dirty="0" smtClean="0"/>
              <a:t>private </a:t>
            </a:r>
            <a:r>
              <a:rPr lang="en-US" dirty="0"/>
              <a:t>ownership of the means of </a:t>
            </a:r>
            <a:r>
              <a:rPr lang="en-US" dirty="0" smtClean="0"/>
              <a:t>production</a:t>
            </a:r>
          </a:p>
          <a:p>
            <a:pPr marL="0" indent="0">
              <a:buNone/>
            </a:pPr>
            <a:r>
              <a:rPr lang="en-US" dirty="0" smtClean="0"/>
              <a:t>Vs</a:t>
            </a:r>
            <a:r>
              <a:rPr lang="en-US" dirty="0"/>
              <a:t>. collective ownership of the means of </a:t>
            </a:r>
            <a:r>
              <a:rPr lang="en-US" dirty="0" smtClean="0"/>
              <a:t>production</a:t>
            </a:r>
            <a:r>
              <a:rPr lang="ru-RU" dirty="0" smtClean="0"/>
              <a:t> </a:t>
            </a:r>
            <a:r>
              <a:rPr lang="en-US" dirty="0" smtClean="0"/>
              <a:t>and </a:t>
            </a:r>
            <a:r>
              <a:rPr lang="en-US" dirty="0"/>
              <a:t>means of </a:t>
            </a:r>
            <a:r>
              <a:rPr lang="en-US" dirty="0" smtClean="0"/>
              <a:t>production, managed by</a:t>
            </a:r>
            <a:r>
              <a:rPr lang="ru-RU" dirty="0" smtClean="0"/>
              <a:t> </a:t>
            </a:r>
            <a:r>
              <a:rPr lang="en-US" dirty="0" smtClean="0"/>
              <a:t>employees</a:t>
            </a:r>
            <a:r>
              <a:rPr lang="ru-RU" dirty="0" smtClean="0"/>
              <a:t> </a:t>
            </a:r>
            <a:r>
              <a:rPr lang="en-US" dirty="0" smtClean="0"/>
              <a:t>and state.</a:t>
            </a:r>
          </a:p>
          <a:p>
            <a:pPr marL="0" indent="0">
              <a:buNone/>
            </a:pPr>
            <a:endParaRPr lang="ru-RU" dirty="0"/>
          </a:p>
        </p:txBody>
      </p:sp>
      <p:sp>
        <p:nvSpPr>
          <p:cNvPr id="4" name="Номер слайда 3"/>
          <p:cNvSpPr>
            <a:spLocks noGrp="1"/>
          </p:cNvSpPr>
          <p:nvPr>
            <p:ph type="sldNum" sz="quarter" idx="12"/>
          </p:nvPr>
        </p:nvSpPr>
        <p:spPr/>
        <p:txBody>
          <a:bodyPr/>
          <a:lstStyle/>
          <a:p>
            <a:fld id="{579AB637-28A6-4CC5-8D79-7B397DF492F6}" type="slidenum">
              <a:rPr lang="ru-RU" smtClean="0"/>
              <a:pPr/>
              <a:t>35</a:t>
            </a:fld>
            <a:endParaRPr lang="ru-RU"/>
          </a:p>
        </p:txBody>
      </p:sp>
    </p:spTree>
    <p:extLst>
      <p:ext uri="{BB962C8B-B14F-4D97-AF65-F5344CB8AC3E}">
        <p14:creationId xmlns:p14="http://schemas.microsoft.com/office/powerpoint/2010/main" val="75920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Политическая экономия. В 2 томах (комплект) — Раймон Барр"/>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white"/>
              </a:solidFill>
              <a:latin typeface="Constantia"/>
            </a:endParaRPr>
          </a:p>
        </p:txBody>
      </p:sp>
      <p:sp>
        <p:nvSpPr>
          <p:cNvPr id="1030" name="AutoShape 6" descr="Политическая экономия. В 2 томах (комплект) — Раймон Барр"/>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white"/>
              </a:solidFill>
              <a:latin typeface="Constantia"/>
            </a:endParaRPr>
          </a:p>
        </p:txBody>
      </p:sp>
      <p:pic>
        <p:nvPicPr>
          <p:cNvPr id="1031" name="Picture 7"/>
          <p:cNvPicPr>
            <a:picLocks noChangeAspect="1" noChangeArrowheads="1"/>
          </p:cNvPicPr>
          <p:nvPr/>
        </p:nvPicPr>
        <p:blipFill>
          <a:blip r:embed="rId2"/>
          <a:srcRect/>
          <a:stretch>
            <a:fillRect/>
          </a:stretch>
        </p:blipFill>
        <p:spPr bwMode="auto">
          <a:xfrm>
            <a:off x="1524000" y="0"/>
            <a:ext cx="2500298" cy="3325776"/>
          </a:xfrm>
          <a:prstGeom prst="rect">
            <a:avLst/>
          </a:prstGeom>
          <a:noFill/>
          <a:ln w="9525">
            <a:noFill/>
            <a:miter lim="800000"/>
            <a:headEnd/>
            <a:tailEnd/>
          </a:ln>
          <a:effectLst/>
        </p:spPr>
      </p:pic>
      <p:pic>
        <p:nvPicPr>
          <p:cNvPr id="1032" name="Picture 8"/>
          <p:cNvPicPr>
            <a:picLocks noChangeAspect="1" noChangeArrowheads="1"/>
          </p:cNvPicPr>
          <p:nvPr/>
        </p:nvPicPr>
        <p:blipFill>
          <a:blip r:embed="rId3"/>
          <a:srcRect/>
          <a:stretch>
            <a:fillRect/>
          </a:stretch>
        </p:blipFill>
        <p:spPr bwMode="auto">
          <a:xfrm>
            <a:off x="4095736" y="0"/>
            <a:ext cx="6143668" cy="3357562"/>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a:srcRect/>
          <a:stretch>
            <a:fillRect/>
          </a:stretch>
        </p:blipFill>
        <p:spPr bwMode="auto">
          <a:xfrm>
            <a:off x="2666976" y="3357563"/>
            <a:ext cx="7143800" cy="3500437"/>
          </a:xfrm>
          <a:prstGeom prst="rect">
            <a:avLst/>
          </a:prstGeom>
          <a:noFill/>
          <a:ln w="9525">
            <a:noFill/>
            <a:miter lim="800000"/>
            <a:headEnd/>
            <a:tailEnd/>
          </a:ln>
          <a:effectLst/>
        </p:spPr>
      </p:pic>
      <p:pic>
        <p:nvPicPr>
          <p:cNvPr id="7" name="Picture 8"/>
          <p:cNvPicPr>
            <a:picLocks noChangeAspect="1" noChangeArrowheads="1"/>
          </p:cNvPicPr>
          <p:nvPr/>
        </p:nvPicPr>
        <p:blipFill>
          <a:blip r:embed="rId3"/>
          <a:srcRect/>
          <a:stretch>
            <a:fillRect/>
          </a:stretch>
        </p:blipFill>
        <p:spPr bwMode="auto">
          <a:xfrm>
            <a:off x="4024298" y="0"/>
            <a:ext cx="6143668" cy="3357562"/>
          </a:xfrm>
          <a:prstGeom prst="rect">
            <a:avLst/>
          </a:prstGeom>
          <a:noFill/>
          <a:ln w="9525">
            <a:noFill/>
            <a:miter lim="800000"/>
            <a:headEnd/>
            <a:tailEnd/>
          </a:ln>
          <a:effectLst/>
        </p:spPr>
      </p:pic>
    </p:spTree>
    <p:extLst>
      <p:ext uri="{BB962C8B-B14F-4D97-AF65-F5344CB8AC3E}">
        <p14:creationId xmlns:p14="http://schemas.microsoft.com/office/powerpoint/2010/main" val="437371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5"/>
            <a:ext cx="12192000" cy="1325563"/>
          </a:xfrm>
        </p:spPr>
        <p:txBody>
          <a:bodyPr>
            <a:normAutofit fontScale="90000"/>
          </a:bodyPr>
          <a:lstStyle/>
          <a:p>
            <a:pPr algn="ctr"/>
            <a:r>
              <a:rPr lang="en-US" sz="3600" b="1" dirty="0" smtClean="0">
                <a:latin typeface="Times New Roman" pitchFamily="18" charset="0"/>
                <a:cs typeface="Times New Roman" pitchFamily="18" charset="0"/>
              </a:rPr>
              <a:t>Obviously, for 10 years sector “gig industry“</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accumulated a critical mass of problems</a:t>
            </a:r>
            <a:r>
              <a:rPr lang="ru-RU" sz="3600" i="1" dirty="0" smtClean="0">
                <a:latin typeface="Times New Roman" pitchFamily="18" charset="0"/>
                <a:cs typeface="Times New Roman" pitchFamily="18" charset="0"/>
              </a:rPr>
              <a:t/>
            </a:r>
            <a:br>
              <a:rPr lang="ru-RU" sz="3600" i="1" dirty="0" smtClean="0">
                <a:latin typeface="Times New Roman" pitchFamily="18" charset="0"/>
                <a:cs typeface="Times New Roman" pitchFamily="18" charset="0"/>
              </a:rPr>
            </a:br>
            <a:endParaRPr lang="ru-RU" sz="3600" b="1" dirty="0">
              <a:latin typeface="Times New Roman" pitchFamily="18" charset="0"/>
              <a:cs typeface="Times New Roman" pitchFamily="18" charset="0"/>
            </a:endParaRPr>
          </a:p>
        </p:txBody>
      </p:sp>
      <p:pic>
        <p:nvPicPr>
          <p:cNvPr id="4" name="Picture 4" descr="Фото:Максим Григорьев / ТАСС"/>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9165" y="1825625"/>
            <a:ext cx="7033669" cy="4153144"/>
          </a:xfrm>
          <a:prstGeom prst="rect">
            <a:avLst/>
          </a:prstGeom>
          <a:noFill/>
          <a:extLst>
            <a:ext uri="{909E8E84-426E-40DD-AFC4-6F175D3DCCD1}">
              <a14:hiddenFill xmlns:a14="http://schemas.microsoft.com/office/drawing/2010/main">
                <a:solidFill>
                  <a:srgbClr val="FFFFFF"/>
                </a:solidFill>
              </a14:hiddenFill>
            </a:ext>
          </a:extLst>
        </p:spPr>
      </p:pic>
      <p:sp>
        <p:nvSpPr>
          <p:cNvPr id="6" name="Номер слайда 5"/>
          <p:cNvSpPr>
            <a:spLocks noGrp="1"/>
          </p:cNvSpPr>
          <p:nvPr>
            <p:ph type="sldNum" sz="quarter" idx="12"/>
          </p:nvPr>
        </p:nvSpPr>
        <p:spPr/>
        <p:txBody>
          <a:bodyPr/>
          <a:lstStyle/>
          <a:p>
            <a:fld id="{579AB637-28A6-4CC5-8D79-7B397DF492F6}" type="slidenum">
              <a:rPr lang="ru-RU" sz="1600" b="1" smtClean="0">
                <a:solidFill>
                  <a:schemeClr val="tx1">
                    <a:lumMod val="85000"/>
                    <a:lumOff val="15000"/>
                  </a:schemeClr>
                </a:solidFill>
                <a:latin typeface="Times New Roman" pitchFamily="18" charset="0"/>
                <a:cs typeface="Times New Roman" pitchFamily="18" charset="0"/>
              </a:rPr>
              <a:pPr/>
              <a:t>4</a:t>
            </a:fld>
            <a:endParaRPr lang="ru-RU" sz="1600" b="1" dirty="0">
              <a:solidFill>
                <a:schemeClr val="tx1">
                  <a:lumMod val="85000"/>
                  <a:lumOff val="15000"/>
                </a:schemeClr>
              </a:solidFill>
              <a:latin typeface="Times New Roman" pitchFamily="18" charset="0"/>
              <a:cs typeface="Times New Roman" pitchFamily="18" charset="0"/>
            </a:endParaRPr>
          </a:p>
        </p:txBody>
      </p:sp>
      <p:sp>
        <p:nvSpPr>
          <p:cNvPr id="7" name="Прямоугольник 6"/>
          <p:cNvSpPr/>
          <p:nvPr/>
        </p:nvSpPr>
        <p:spPr>
          <a:xfrm>
            <a:off x="2737713" y="6240752"/>
            <a:ext cx="6448489" cy="400110"/>
          </a:xfrm>
          <a:prstGeom prst="rect">
            <a:avLst/>
          </a:prstGeom>
        </p:spPr>
        <p:txBody>
          <a:bodyPr wrap="square">
            <a:spAutoFit/>
          </a:bodyPr>
          <a:lstStyle/>
          <a:p>
            <a:pPr algn="ctr"/>
            <a:r>
              <a:rPr lang="en-US" sz="2000" i="1" dirty="0" smtClean="0">
                <a:latin typeface="Times New Roman" pitchFamily="18" charset="0"/>
                <a:cs typeface="Times New Roman" pitchFamily="18" charset="0"/>
              </a:rPr>
              <a:t>Couriers strike at Delivery Club in Moscow on July 5, 2020</a:t>
            </a:r>
            <a:endParaRPr lang="ru-RU" sz="2000" i="1" dirty="0"/>
          </a:p>
        </p:txBody>
      </p:sp>
    </p:spTree>
    <p:extLst>
      <p:ext uri="{BB962C8B-B14F-4D97-AF65-F5344CB8AC3E}">
        <p14:creationId xmlns:p14="http://schemas.microsoft.com/office/powerpoint/2010/main" val="3160194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dn.bfm.ru/news/maindocumentphoto/2019/02/01/78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9464" y="721762"/>
            <a:ext cx="5778500" cy="3886200"/>
          </a:xfrm>
          <a:prstGeom prst="rect">
            <a:avLst/>
          </a:prstGeom>
          <a:noFill/>
          <a:extLst>
            <a:ext uri="{909E8E84-426E-40DD-AFC4-6F175D3DCCD1}">
              <a14:hiddenFill xmlns:a14="http://schemas.microsoft.com/office/drawing/2010/main">
                <a:solidFill>
                  <a:srgbClr val="FFFFFF"/>
                </a:solidFill>
              </a14:hiddenFill>
            </a:ext>
          </a:extLst>
        </p:spPr>
      </p:pic>
      <p:sp>
        <p:nvSpPr>
          <p:cNvPr id="6" name="Номер слайда 5"/>
          <p:cNvSpPr>
            <a:spLocks noGrp="1"/>
          </p:cNvSpPr>
          <p:nvPr>
            <p:ph type="sldNum" sz="quarter" idx="12"/>
          </p:nvPr>
        </p:nvSpPr>
        <p:spPr/>
        <p:txBody>
          <a:bodyPr/>
          <a:lstStyle/>
          <a:p>
            <a:fld id="{579AB637-28A6-4CC5-8D79-7B397DF492F6}" type="slidenum">
              <a:rPr lang="ru-RU" sz="1600" b="1" smtClean="0">
                <a:solidFill>
                  <a:schemeClr val="tx1">
                    <a:lumMod val="85000"/>
                    <a:lumOff val="15000"/>
                  </a:schemeClr>
                </a:solidFill>
                <a:latin typeface="Times New Roman" pitchFamily="18" charset="0"/>
                <a:cs typeface="Times New Roman" pitchFamily="18" charset="0"/>
              </a:rPr>
              <a:pPr/>
              <a:t>5</a:t>
            </a:fld>
            <a:endParaRPr lang="ru-RU" sz="1600" b="1" dirty="0">
              <a:solidFill>
                <a:schemeClr val="tx1">
                  <a:lumMod val="85000"/>
                  <a:lumOff val="15000"/>
                </a:schemeClr>
              </a:solidFill>
              <a:latin typeface="Times New Roman" pitchFamily="18" charset="0"/>
              <a:cs typeface="Times New Roman" pitchFamily="18" charset="0"/>
            </a:endParaRPr>
          </a:p>
        </p:txBody>
      </p:sp>
      <p:sp>
        <p:nvSpPr>
          <p:cNvPr id="5" name="Прямоугольник 4"/>
          <p:cNvSpPr/>
          <p:nvPr/>
        </p:nvSpPr>
        <p:spPr>
          <a:xfrm>
            <a:off x="2194560" y="4963999"/>
            <a:ext cx="7399606" cy="707886"/>
          </a:xfrm>
          <a:prstGeom prst="rect">
            <a:avLst/>
          </a:prstGeom>
        </p:spPr>
        <p:txBody>
          <a:bodyPr wrap="square">
            <a:spAutoFit/>
          </a:bodyPr>
          <a:lstStyle/>
          <a:p>
            <a:pPr algn="ctr"/>
            <a:r>
              <a:rPr lang="en-US" sz="2000" i="1" dirty="0" smtClean="0">
                <a:latin typeface="Times New Roman" pitchFamily="18" charset="0"/>
                <a:cs typeface="Times New Roman" pitchFamily="18" charset="0"/>
              </a:rPr>
              <a:t>Taxi driver hunger strikes: complaints about aggregator pricing. Why freight rates are falling while online service fees are rising</a:t>
            </a:r>
            <a:r>
              <a:rPr lang="ru-RU" sz="2000" i="1" dirty="0" smtClean="0">
                <a:latin typeface="Times New Roman" pitchFamily="18" charset="0"/>
                <a:cs typeface="Times New Roman" pitchFamily="18" charset="0"/>
              </a:rPr>
              <a:t>?</a:t>
            </a:r>
            <a:endParaRPr lang="ru-RU" sz="2000" dirty="0"/>
          </a:p>
        </p:txBody>
      </p:sp>
    </p:spTree>
    <p:extLst>
      <p:ext uri="{BB962C8B-B14F-4D97-AF65-F5344CB8AC3E}">
        <p14:creationId xmlns:p14="http://schemas.microsoft.com/office/powerpoint/2010/main" val="311360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b="1" dirty="0" smtClean="0"/>
              <a:t/>
            </a:r>
            <a:br>
              <a:rPr lang="en-US" b="1" dirty="0" smtClean="0"/>
            </a:br>
            <a:r>
              <a:rPr lang="en-US" b="1" dirty="0" smtClean="0">
                <a:latin typeface="Times New Roman" pitchFamily="18" charset="0"/>
                <a:cs typeface="Times New Roman" pitchFamily="18" charset="0"/>
              </a:rPr>
              <a:t>August 2020</a:t>
            </a:r>
            <a:r>
              <a:rPr lang="ru-RU"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Uber </a:t>
            </a:r>
            <a:r>
              <a:rPr lang="en-US" b="1" dirty="0">
                <a:latin typeface="Times New Roman" pitchFamily="18" charset="0"/>
                <a:cs typeface="Times New Roman" pitchFamily="18" charset="0"/>
              </a:rPr>
              <a:t>and Lyft ordered by California judge to classify drivers as employees</a:t>
            </a:r>
            <a:r>
              <a:rPr lang="en-US" b="1" dirty="0"/>
              <a:t/>
            </a:r>
            <a:br>
              <a:rPr lang="en-US" b="1" dirty="0"/>
            </a:br>
            <a:endParaRPr lang="ru-RU" dirty="0"/>
          </a:p>
        </p:txBody>
      </p:sp>
      <p:pic>
        <p:nvPicPr>
          <p:cNvPr id="1026" name="Picture 2" descr="US-TRANSPORT-RIDESHARE-DEMONSTR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81897"/>
            <a:ext cx="6527007"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579AB637-28A6-4CC5-8D79-7B397DF492F6}" type="slidenum">
              <a:rPr lang="ru-RU" sz="1600" b="1" smtClean="0">
                <a:solidFill>
                  <a:schemeClr val="tx1">
                    <a:lumMod val="85000"/>
                    <a:lumOff val="15000"/>
                  </a:schemeClr>
                </a:solidFill>
                <a:latin typeface="Times New Roman" pitchFamily="18" charset="0"/>
                <a:cs typeface="Times New Roman" pitchFamily="18" charset="0"/>
              </a:rPr>
              <a:pPr/>
              <a:t>6</a:t>
            </a:fld>
            <a:endParaRPr lang="ru-RU" sz="1600" b="1" dirty="0">
              <a:solidFill>
                <a:schemeClr val="tx1">
                  <a:lumMod val="85000"/>
                  <a:lumOff val="1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8356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600" b="1" dirty="0" smtClean="0">
                <a:latin typeface="Times New Roman" pitchFamily="18" charset="0"/>
                <a:cs typeface="Times New Roman" pitchFamily="18" charset="0"/>
              </a:rPr>
              <a:t>So </a:t>
            </a:r>
            <a:r>
              <a:rPr lang="en-US" sz="3600" b="1" dirty="0" err="1" smtClean="0">
                <a:latin typeface="Times New Roman" pitchFamily="18" charset="0"/>
                <a:cs typeface="Times New Roman" pitchFamily="18" charset="0"/>
              </a:rPr>
              <a:t>Uber</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Lyft</a:t>
            </a:r>
            <a:r>
              <a:rPr lang="en-US" sz="3600" b="1" dirty="0" smtClean="0">
                <a:latin typeface="Times New Roman" pitchFamily="18" charset="0"/>
                <a:cs typeface="Times New Roman" pitchFamily="18" charset="0"/>
              </a:rPr>
              <a:t> have to adjust their business model</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2050" name="Picture 2" descr="https://html2-f.scribdassets.com/6yjlc2z26881rzwn/images/1-3febff7fb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30549" y="1854513"/>
            <a:ext cx="3325113"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html2-f.scribdassets.com/6yjlc2z26881rzwn/images/4-a4fffa37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9653" y="2068648"/>
            <a:ext cx="2853096" cy="39230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html2-f.scribdassets.com/6yjlc2z26881rzwn/images/4-a4fffa37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2749" y="2232475"/>
            <a:ext cx="2747468" cy="3595415"/>
          </a:xfrm>
          <a:prstGeom prst="rect">
            <a:avLst/>
          </a:prstGeom>
          <a:noFill/>
          <a:extLst>
            <a:ext uri="{909E8E84-426E-40DD-AFC4-6F175D3DCCD1}">
              <a14:hiddenFill xmlns:a14="http://schemas.microsoft.com/office/drawing/2010/main">
                <a:solidFill>
                  <a:srgbClr val="FFFFFF"/>
                </a:solidFill>
              </a14:hiddenFill>
            </a:ext>
          </a:extLst>
        </p:spPr>
      </p:pic>
      <p:sp>
        <p:nvSpPr>
          <p:cNvPr id="7" name="Номер слайда 6"/>
          <p:cNvSpPr>
            <a:spLocks noGrp="1"/>
          </p:cNvSpPr>
          <p:nvPr>
            <p:ph type="sldNum" sz="quarter" idx="12"/>
          </p:nvPr>
        </p:nvSpPr>
        <p:spPr/>
        <p:txBody>
          <a:bodyPr/>
          <a:lstStyle/>
          <a:p>
            <a:fld id="{579AB637-28A6-4CC5-8D79-7B397DF492F6}" type="slidenum">
              <a:rPr lang="ru-RU" sz="1600" b="1" smtClean="0">
                <a:solidFill>
                  <a:schemeClr val="tx1">
                    <a:lumMod val="85000"/>
                    <a:lumOff val="15000"/>
                  </a:schemeClr>
                </a:solidFill>
                <a:latin typeface="Times New Roman" pitchFamily="18" charset="0"/>
                <a:cs typeface="Times New Roman" pitchFamily="18" charset="0"/>
              </a:rPr>
              <a:pPr/>
              <a:t>7</a:t>
            </a:fld>
            <a:endParaRPr lang="ru-RU" sz="1600" b="1" dirty="0">
              <a:solidFill>
                <a:schemeClr val="tx1">
                  <a:lumMod val="85000"/>
                  <a:lumOff val="15000"/>
                </a:schemeClr>
              </a:solidFill>
              <a:latin typeface="Times New Roman" pitchFamily="18" charset="0"/>
              <a:cs typeface="Times New Roman" pitchFamily="18" charset="0"/>
            </a:endParaRPr>
          </a:p>
        </p:txBody>
      </p:sp>
      <p:sp>
        <p:nvSpPr>
          <p:cNvPr id="8" name="Прямоугольник 7"/>
          <p:cNvSpPr/>
          <p:nvPr/>
        </p:nvSpPr>
        <p:spPr>
          <a:xfrm>
            <a:off x="886265" y="6310143"/>
            <a:ext cx="9340946" cy="369332"/>
          </a:xfrm>
          <a:prstGeom prst="rect">
            <a:avLst/>
          </a:prstGeom>
        </p:spPr>
        <p:txBody>
          <a:bodyPr wrap="square">
            <a:spAutoFit/>
          </a:bodyPr>
          <a:lstStyle/>
          <a:p>
            <a:r>
              <a:rPr lang="en-US" i="1" dirty="0" smtClean="0">
                <a:latin typeface="Times New Roman" pitchFamily="18" charset="0"/>
                <a:cs typeface="Times New Roman" pitchFamily="18" charset="0"/>
              </a:rPr>
              <a:t>https://www.theverge.com/2020/8/10/21362460/uber-lyft-drivers-employees-california-court-ruling</a:t>
            </a:r>
            <a:endParaRPr lang="ru-RU" i="1" dirty="0"/>
          </a:p>
        </p:txBody>
      </p:sp>
    </p:spTree>
    <p:extLst>
      <p:ext uri="{BB962C8B-B14F-4D97-AF65-F5344CB8AC3E}">
        <p14:creationId xmlns:p14="http://schemas.microsoft.com/office/powerpoint/2010/main" val="1724476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tretch>
            <a:fillRect/>
          </a:stretch>
        </p:blipFill>
        <p:spPr>
          <a:xfrm>
            <a:off x="1448972" y="323557"/>
            <a:ext cx="9129933" cy="4606383"/>
          </a:xfrm>
          <a:prstGeom prst="rect">
            <a:avLst/>
          </a:prstGeom>
        </p:spPr>
      </p:pic>
      <p:sp>
        <p:nvSpPr>
          <p:cNvPr id="5" name="Прямоугольник 4"/>
          <p:cNvSpPr/>
          <p:nvPr/>
        </p:nvSpPr>
        <p:spPr>
          <a:xfrm>
            <a:off x="2096085" y="5131583"/>
            <a:ext cx="7807569" cy="1384995"/>
          </a:xfrm>
          <a:prstGeom prst="rect">
            <a:avLst/>
          </a:prstGeom>
        </p:spPr>
        <p:txBody>
          <a:bodyPr wrap="square">
            <a:spAutoFit/>
          </a:bodyPr>
          <a:lstStyle/>
          <a:p>
            <a:pPr algn="ctr"/>
            <a:r>
              <a:rPr lang="en-US" sz="2800" i="1" dirty="0" smtClean="0">
                <a:latin typeface="Times New Roman" pitchFamily="18" charset="0"/>
                <a:cs typeface="Times New Roman" pitchFamily="18" charset="0"/>
              </a:rPr>
              <a:t>Participants of Digital Ecosystem: platform owners, customers and free agents (self-employed and independent contractors)</a:t>
            </a:r>
            <a:endParaRPr lang="ru-RU" sz="2800" i="1"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579AB637-28A6-4CC5-8D79-7B397DF492F6}" type="slidenum">
              <a:rPr lang="ru-RU" sz="1600" b="1" smtClean="0">
                <a:solidFill>
                  <a:schemeClr val="tx1">
                    <a:lumMod val="85000"/>
                    <a:lumOff val="15000"/>
                  </a:schemeClr>
                </a:solidFill>
                <a:latin typeface="Times New Roman" pitchFamily="18" charset="0"/>
                <a:cs typeface="Times New Roman" pitchFamily="18" charset="0"/>
              </a:rPr>
              <a:pPr/>
              <a:t>8</a:t>
            </a:fld>
            <a:endParaRPr lang="ru-RU" sz="1600" b="1" dirty="0">
              <a:solidFill>
                <a:schemeClr val="tx1">
                  <a:lumMod val="85000"/>
                  <a:lumOff val="1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87759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a:latin typeface="Times New Roman" pitchFamily="18" charset="0"/>
                <a:cs typeface="Times New Roman" pitchFamily="18" charset="0"/>
              </a:rPr>
              <a:t>https://appfairness.org</a:t>
            </a:r>
            <a:endParaRPr lang="ru-RU" b="1"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stretch>
            <a:fillRect/>
          </a:stretch>
        </p:blipFill>
        <p:spPr>
          <a:xfrm>
            <a:off x="516083" y="1533153"/>
            <a:ext cx="10878748" cy="4643810"/>
          </a:xfrm>
          <a:prstGeom prst="rect">
            <a:avLst/>
          </a:prstGeom>
        </p:spPr>
      </p:pic>
      <p:sp>
        <p:nvSpPr>
          <p:cNvPr id="5" name="Номер слайда 4"/>
          <p:cNvSpPr>
            <a:spLocks noGrp="1"/>
          </p:cNvSpPr>
          <p:nvPr>
            <p:ph type="sldNum" sz="quarter" idx="12"/>
          </p:nvPr>
        </p:nvSpPr>
        <p:spPr/>
        <p:txBody>
          <a:bodyPr/>
          <a:lstStyle/>
          <a:p>
            <a:fld id="{579AB637-28A6-4CC5-8D79-7B397DF492F6}" type="slidenum">
              <a:rPr lang="ru-RU" sz="1600" b="1" smtClean="0">
                <a:solidFill>
                  <a:schemeClr val="tx1">
                    <a:lumMod val="85000"/>
                    <a:lumOff val="15000"/>
                  </a:schemeClr>
                </a:solidFill>
                <a:latin typeface="Times New Roman" pitchFamily="18" charset="0"/>
                <a:cs typeface="Times New Roman" pitchFamily="18" charset="0"/>
              </a:rPr>
              <a:pPr/>
              <a:t>9</a:t>
            </a:fld>
            <a:endParaRPr lang="ru-RU" sz="1600" b="1" dirty="0">
              <a:solidFill>
                <a:schemeClr val="tx1">
                  <a:lumMod val="85000"/>
                  <a:lumOff val="1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2114475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5555</TotalTime>
  <Words>1054</Words>
  <Application>Microsoft Office PowerPoint</Application>
  <PresentationFormat>Широкоэкранный</PresentationFormat>
  <Paragraphs>249</Paragraphs>
  <Slides>36</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36</vt:i4>
      </vt:variant>
    </vt:vector>
  </HeadingPairs>
  <TitlesOfParts>
    <vt:vector size="44" baseType="lpstr">
      <vt:lpstr>Arial</vt:lpstr>
      <vt:lpstr>Calibri</vt:lpstr>
      <vt:lpstr>Calibri Light</vt:lpstr>
      <vt:lpstr>Constantia</vt:lpstr>
      <vt:lpstr>Times New Roman</vt:lpstr>
      <vt:lpstr>Wingdings 2</vt:lpstr>
      <vt:lpstr>Тема Office</vt:lpstr>
      <vt:lpstr>Поток</vt:lpstr>
      <vt:lpstr>           THE GREAT RESET OF CAPITALISM:  FROM SHARED VALUE TO INCOME DISTRIBUTION </vt:lpstr>
      <vt:lpstr>2022:There is no market anymore</vt:lpstr>
      <vt:lpstr>For 200 years, capitalism has gone through 3 phases of relations with the state</vt:lpstr>
      <vt:lpstr>Obviously, for 10 years sector “gig industry“ accumulated a critical mass of problems </vt:lpstr>
      <vt:lpstr>Презентация PowerPoint</vt:lpstr>
      <vt:lpstr> August 2020: Uber and Lyft ordered by California judge to classify drivers as employees </vt:lpstr>
      <vt:lpstr>So Uber, Lyft have to adjust their business model </vt:lpstr>
      <vt:lpstr>Презентация PowerPoint</vt:lpstr>
      <vt:lpstr>https://appfairness.org</vt:lpstr>
      <vt:lpstr>Презентация PowerPoint</vt:lpstr>
      <vt:lpstr>Презентация PowerPoint</vt:lpstr>
      <vt:lpstr>Results!</vt:lpstr>
      <vt:lpstr>Jungle system vs. Ecosystem</vt:lpstr>
      <vt:lpstr>IT-Giants: Monopolies, duopolies, oligopolies</vt:lpstr>
      <vt:lpstr>Krylov's fable «Swan, cancer and pike»</vt:lpstr>
      <vt:lpstr>Russian folk tale about Tops and Roots</vt:lpstr>
      <vt:lpstr>Taxi fare structure: Kazahstan</vt:lpstr>
      <vt:lpstr>Selfmademan – «a person who owes everything to himself»</vt:lpstr>
      <vt:lpstr>Patent Tax System – min amounts </vt:lpstr>
      <vt:lpstr>Презентация PowerPoint</vt:lpstr>
      <vt:lpstr>Market in the Rhenish-Japanese industrial model     </vt:lpstr>
      <vt:lpstr>Home - WID - World Inequality Database https://wid.world/ Tomas Piketty (Paris School of Economics) </vt:lpstr>
      <vt:lpstr>Income Inequality: INDICATOR - Top 1% share 2021 </vt:lpstr>
      <vt:lpstr>Income Inequality: INDICATOR - Top 1% share 2021</vt:lpstr>
      <vt:lpstr>Income Inequality: INDICATOR - Top 1% share 2021</vt:lpstr>
      <vt:lpstr>Wealth Inequality INDICATOR - Top 1% share </vt:lpstr>
      <vt:lpstr>Wealth Inequality INDICATOR - Top 1% share </vt:lpstr>
      <vt:lpstr>Wealth Inequality INDICATOR - Top 1% share</vt:lpstr>
      <vt:lpstr>Akio Morita (co-founder Sony Corp.) VS. «Abeeconomics»</vt:lpstr>
      <vt:lpstr>Market in the Anglo-Saxon speculative model</vt:lpstr>
      <vt:lpstr> Text on the distribution of ownership in «Pixar» from W. Isaacson's book on Steve Jobs</vt:lpstr>
      <vt:lpstr>Modern trends: Moral capitalism/ Сonscious capitalism/ Capitalism without capitalists</vt:lpstr>
      <vt:lpstr>Kickstarter Inc is no more. We’re now Kickstarter PBC — a Public Benefit Corporation. </vt:lpstr>
      <vt:lpstr>https://www.kickstarter.com/charter </vt:lpstr>
      <vt:lpstr>Original model-XXI «Labor managed firms»</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anna</dc:creator>
  <cp:lastModifiedBy>anna</cp:lastModifiedBy>
  <cp:revision>82</cp:revision>
  <dcterms:created xsi:type="dcterms:W3CDTF">2020-10-31T02:25:17Z</dcterms:created>
  <dcterms:modified xsi:type="dcterms:W3CDTF">2022-10-25T15:21:57Z</dcterms:modified>
</cp:coreProperties>
</file>